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7"/>
  </p:notesMasterIdLst>
  <p:sldIdLst>
    <p:sldId id="256" r:id="rId5"/>
    <p:sldId id="257" r:id="rId6"/>
    <p:sldId id="258" r:id="rId7"/>
    <p:sldId id="259" r:id="rId8"/>
    <p:sldId id="260" r:id="rId9"/>
    <p:sldId id="261" r:id="rId10"/>
    <p:sldId id="262" r:id="rId11"/>
    <p:sldId id="263" r:id="rId12"/>
    <p:sldId id="264" r:id="rId13"/>
    <p:sldId id="265" r:id="rId14"/>
    <p:sldId id="266" r:id="rId15"/>
    <p:sldId id="284" r:id="rId16"/>
    <p:sldId id="295" r:id="rId17"/>
    <p:sldId id="268" r:id="rId18"/>
    <p:sldId id="270" r:id="rId19"/>
    <p:sldId id="294" r:id="rId20"/>
    <p:sldId id="296" r:id="rId21"/>
    <p:sldId id="267" r:id="rId22"/>
    <p:sldId id="269" r:id="rId23"/>
    <p:sldId id="271" r:id="rId24"/>
    <p:sldId id="303" r:id="rId25"/>
    <p:sldId id="304" r:id="rId26"/>
    <p:sldId id="273" r:id="rId27"/>
    <p:sldId id="299" r:id="rId28"/>
    <p:sldId id="274" r:id="rId29"/>
    <p:sldId id="275" r:id="rId30"/>
    <p:sldId id="276" r:id="rId31"/>
    <p:sldId id="277" r:id="rId32"/>
    <p:sldId id="300" r:id="rId33"/>
    <p:sldId id="301" r:id="rId34"/>
    <p:sldId id="302" r:id="rId35"/>
    <p:sldId id="298" r:id="rId36"/>
    <p:sldId id="272" r:id="rId37"/>
    <p:sldId id="283" r:id="rId38"/>
    <p:sldId id="285" r:id="rId39"/>
    <p:sldId id="297" r:id="rId40"/>
    <p:sldId id="287" r:id="rId41"/>
    <p:sldId id="288" r:id="rId42"/>
    <p:sldId id="289" r:id="rId43"/>
    <p:sldId id="290" r:id="rId44"/>
    <p:sldId id="291" r:id="rId45"/>
    <p:sldId id="29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2A35"/>
    <a:srgbClr val="FF3399"/>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AE1587-4237-89D0-3198-61469A7C538B}" v="1" dt="2024-09-03T16:05:27.177"/>
    <p1510:client id="{B121DD1C-B7D3-41AC-8411-2DD36EA7F693}" v="9" dt="2024-09-03T15:42:52.402"/>
    <p1510:client id="{DC584F5A-0DA5-8662-8AA5-E39B2E28D4CE}" v="1" dt="2024-09-03T16:03:46.652"/>
    <p1510:client id="{FF157DE7-B68D-1EC0-A697-F4B7BBA07B1C}" v="18" dt="2024-09-03T14:30:24.0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6" autoAdjust="0"/>
    <p:restoredTop sz="60621" autoAdjust="0"/>
  </p:normalViewPr>
  <p:slideViewPr>
    <p:cSldViewPr snapToGrid="0">
      <p:cViewPr varScale="1">
        <p:scale>
          <a:sx n="63" d="100"/>
          <a:sy n="63" d="100"/>
        </p:scale>
        <p:origin x="22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CA9616-33F7-4FFF-B6D1-2EBC51282572}" type="datetimeFigureOut">
              <a:rPr lang="en-US" smtClean="0"/>
              <a:t>9/4/2024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72B810-3881-4292-9ABC-92AE0A72A1E0}" type="slidenum">
              <a:rPr lang="en-US" smtClean="0"/>
              <a:t>‹#›</a:t>
            </a:fld>
            <a:endParaRPr lang="en-US"/>
          </a:p>
        </p:txBody>
      </p:sp>
    </p:spTree>
    <p:extLst>
      <p:ext uri="{BB962C8B-B14F-4D97-AF65-F5344CB8AC3E}">
        <p14:creationId xmlns:p14="http://schemas.microsoft.com/office/powerpoint/2010/main" val="1682836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the Access to Mental Health Care Tool Kit training. This training was created in collaboration with a small work group that was set forth with identifying items staff could use when providing direct service to clients with mental health concerns or post partum depression. Your agency or program can determine what and if you utilize any of these resources, we just wanted you to know they are available, where to find them, and how to use them. </a:t>
            </a:r>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1</a:t>
            </a:fld>
            <a:endParaRPr lang="en-US"/>
          </a:p>
        </p:txBody>
      </p:sp>
    </p:spTree>
    <p:extLst>
      <p:ext uri="{BB962C8B-B14F-4D97-AF65-F5344CB8AC3E}">
        <p14:creationId xmlns:p14="http://schemas.microsoft.com/office/powerpoint/2010/main" val="3607932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Medicaid Managed Care Organizations</a:t>
            </a:r>
            <a:r>
              <a:rPr lang="en-US" baseline="0" dirty="0"/>
              <a:t> in Hillsborough County are run by these 5 health plans (Humana, United HealthCare, Aetna, Simply and Sunshine). Through our Central Intake and Referral process at Healthy Start we have begun to automatically receive referrals for women who have applied to their health plan. Additionally, we will begin receiving cases that are identified as needing additional support and these will be call high acuity cases.  We are going to walk through each of these health plans. Not to learn about individual services that each one offers, but instead to familiarize yourself with their websites, customer services numbers and their member ID cards. We want to teach the clients how to access their health plan and MCO case managers as services and benefits may change or depend on one’s circumstances that we will not be knowledgeable of. </a:t>
            </a:r>
            <a:endParaRPr lang="en-US" dirty="0"/>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a:t>
            </a:fld>
            <a:endParaRPr lang="en-US"/>
          </a:p>
        </p:txBody>
      </p:sp>
    </p:spTree>
    <p:extLst>
      <p:ext uri="{BB962C8B-B14F-4D97-AF65-F5344CB8AC3E}">
        <p14:creationId xmlns:p14="http://schemas.microsoft.com/office/powerpoint/2010/main" val="934054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7</a:t>
            </a:fld>
            <a:endParaRPr lang="en-US"/>
          </a:p>
        </p:txBody>
      </p:sp>
    </p:spTree>
    <p:extLst>
      <p:ext uri="{BB962C8B-B14F-4D97-AF65-F5344CB8AC3E}">
        <p14:creationId xmlns:p14="http://schemas.microsoft.com/office/powerpoint/2010/main" val="1084266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8</a:t>
            </a:fld>
            <a:endParaRPr lang="en-US"/>
          </a:p>
        </p:txBody>
      </p:sp>
    </p:spTree>
    <p:extLst>
      <p:ext uri="{BB962C8B-B14F-4D97-AF65-F5344CB8AC3E}">
        <p14:creationId xmlns:p14="http://schemas.microsoft.com/office/powerpoint/2010/main" val="3746349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13</a:t>
            </a:fld>
            <a:endParaRPr lang="en-US"/>
          </a:p>
        </p:txBody>
      </p:sp>
    </p:spTree>
    <p:extLst>
      <p:ext uri="{BB962C8B-B14F-4D97-AF65-F5344CB8AC3E}">
        <p14:creationId xmlns:p14="http://schemas.microsoft.com/office/powerpoint/2010/main" val="1488830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14</a:t>
            </a:fld>
            <a:endParaRPr lang="en-US"/>
          </a:p>
        </p:txBody>
      </p:sp>
    </p:spTree>
    <p:extLst>
      <p:ext uri="{BB962C8B-B14F-4D97-AF65-F5344CB8AC3E}">
        <p14:creationId xmlns:p14="http://schemas.microsoft.com/office/powerpoint/2010/main" val="735980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15</a:t>
            </a:fld>
            <a:endParaRPr lang="en-US"/>
          </a:p>
        </p:txBody>
      </p:sp>
    </p:spTree>
    <p:extLst>
      <p:ext uri="{BB962C8B-B14F-4D97-AF65-F5344CB8AC3E}">
        <p14:creationId xmlns:p14="http://schemas.microsoft.com/office/powerpoint/2010/main" val="3691672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16</a:t>
            </a:fld>
            <a:endParaRPr lang="en-US"/>
          </a:p>
        </p:txBody>
      </p:sp>
    </p:spTree>
    <p:extLst>
      <p:ext uri="{BB962C8B-B14F-4D97-AF65-F5344CB8AC3E}">
        <p14:creationId xmlns:p14="http://schemas.microsoft.com/office/powerpoint/2010/main" val="1043189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17</a:t>
            </a:fld>
            <a:endParaRPr lang="en-US"/>
          </a:p>
        </p:txBody>
      </p:sp>
    </p:spTree>
    <p:extLst>
      <p:ext uri="{BB962C8B-B14F-4D97-AF65-F5344CB8AC3E}">
        <p14:creationId xmlns:p14="http://schemas.microsoft.com/office/powerpoint/2010/main" val="2529464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18</a:t>
            </a:fld>
            <a:endParaRPr lang="en-US"/>
          </a:p>
        </p:txBody>
      </p:sp>
    </p:spTree>
    <p:extLst>
      <p:ext uri="{BB962C8B-B14F-4D97-AF65-F5344CB8AC3E}">
        <p14:creationId xmlns:p14="http://schemas.microsoft.com/office/powerpoint/2010/main" val="2297581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19</a:t>
            </a:fld>
            <a:endParaRPr lang="en-US"/>
          </a:p>
        </p:txBody>
      </p:sp>
    </p:spTree>
    <p:extLst>
      <p:ext uri="{BB962C8B-B14F-4D97-AF65-F5344CB8AC3E}">
        <p14:creationId xmlns:p14="http://schemas.microsoft.com/office/powerpoint/2010/main" val="3846213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20</a:t>
            </a:fld>
            <a:endParaRPr lang="en-US"/>
          </a:p>
        </p:txBody>
      </p:sp>
    </p:spTree>
    <p:extLst>
      <p:ext uri="{BB962C8B-B14F-4D97-AF65-F5344CB8AC3E}">
        <p14:creationId xmlns:p14="http://schemas.microsoft.com/office/powerpoint/2010/main" val="1869757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21</a:t>
            </a:fld>
            <a:endParaRPr lang="en-US"/>
          </a:p>
        </p:txBody>
      </p:sp>
    </p:spTree>
    <p:extLst>
      <p:ext uri="{BB962C8B-B14F-4D97-AF65-F5344CB8AC3E}">
        <p14:creationId xmlns:p14="http://schemas.microsoft.com/office/powerpoint/2010/main" val="2432624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22</a:t>
            </a:fld>
            <a:endParaRPr lang="en-US"/>
          </a:p>
        </p:txBody>
      </p:sp>
    </p:spTree>
    <p:extLst>
      <p:ext uri="{BB962C8B-B14F-4D97-AF65-F5344CB8AC3E}">
        <p14:creationId xmlns:p14="http://schemas.microsoft.com/office/powerpoint/2010/main" val="1352320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23</a:t>
            </a:fld>
            <a:endParaRPr lang="en-US"/>
          </a:p>
        </p:txBody>
      </p:sp>
    </p:spTree>
    <p:extLst>
      <p:ext uri="{BB962C8B-B14F-4D97-AF65-F5344CB8AC3E}">
        <p14:creationId xmlns:p14="http://schemas.microsoft.com/office/powerpoint/2010/main" val="4013160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24</a:t>
            </a:fld>
            <a:endParaRPr lang="en-US"/>
          </a:p>
        </p:txBody>
      </p:sp>
    </p:spTree>
    <p:extLst>
      <p:ext uri="{BB962C8B-B14F-4D97-AF65-F5344CB8AC3E}">
        <p14:creationId xmlns:p14="http://schemas.microsoft.com/office/powerpoint/2010/main" val="1764300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25</a:t>
            </a:fld>
            <a:endParaRPr lang="en-US"/>
          </a:p>
        </p:txBody>
      </p:sp>
    </p:spTree>
    <p:extLst>
      <p:ext uri="{BB962C8B-B14F-4D97-AF65-F5344CB8AC3E}">
        <p14:creationId xmlns:p14="http://schemas.microsoft.com/office/powerpoint/2010/main" val="3107150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 Power is a nonprofit offering outpatient behavioral health services. This is conducted through video conferences that can include individuals, family, medication management, psychiatric evaluations and treatment. Here is the link and the flyer is on the next page. </a:t>
            </a:r>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26</a:t>
            </a:fld>
            <a:endParaRPr lang="en-US"/>
          </a:p>
        </p:txBody>
      </p:sp>
    </p:spTree>
    <p:extLst>
      <p:ext uri="{BB962C8B-B14F-4D97-AF65-F5344CB8AC3E}">
        <p14:creationId xmlns:p14="http://schemas.microsoft.com/office/powerpoint/2010/main" val="1141176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29</a:t>
            </a:fld>
            <a:endParaRPr lang="en-US"/>
          </a:p>
        </p:txBody>
      </p:sp>
    </p:spTree>
    <p:extLst>
      <p:ext uri="{BB962C8B-B14F-4D97-AF65-F5344CB8AC3E}">
        <p14:creationId xmlns:p14="http://schemas.microsoft.com/office/powerpoint/2010/main" val="6387271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30</a:t>
            </a:fld>
            <a:endParaRPr lang="en-US"/>
          </a:p>
        </p:txBody>
      </p:sp>
    </p:spTree>
    <p:extLst>
      <p:ext uri="{BB962C8B-B14F-4D97-AF65-F5344CB8AC3E}">
        <p14:creationId xmlns:p14="http://schemas.microsoft.com/office/powerpoint/2010/main" val="33661039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31</a:t>
            </a:fld>
            <a:endParaRPr lang="en-US"/>
          </a:p>
        </p:txBody>
      </p:sp>
    </p:spTree>
    <p:extLst>
      <p:ext uri="{BB962C8B-B14F-4D97-AF65-F5344CB8AC3E}">
        <p14:creationId xmlns:p14="http://schemas.microsoft.com/office/powerpoint/2010/main" val="274512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32</a:t>
            </a:fld>
            <a:endParaRPr lang="en-US"/>
          </a:p>
        </p:txBody>
      </p:sp>
    </p:spTree>
    <p:extLst>
      <p:ext uri="{BB962C8B-B14F-4D97-AF65-F5344CB8AC3E}">
        <p14:creationId xmlns:p14="http://schemas.microsoft.com/office/powerpoint/2010/main" val="1075955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I want to point out the PSI Mental Health Discussion tool. For programs who do not use the Edinburgh this may be helpful in guiding someone to seek support. This tool highlights signs and symptoms that individuals should discuss with their health care provider. Addition, it highlights risk factors, resources, and could be used to know when to refer someone for assistance. </a:t>
            </a:r>
          </a:p>
          <a:p>
            <a:endParaRPr lang="en-US" dirty="0"/>
          </a:p>
          <a:p>
            <a:r>
              <a:rPr lang="en-US" dirty="0"/>
              <a:t>I know many agencies are using a mental health screening tool such as the Edinburgh. This would not be recommended as it would be unnecessary. </a:t>
            </a:r>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33</a:t>
            </a:fld>
            <a:endParaRPr lang="en-US"/>
          </a:p>
        </p:txBody>
      </p:sp>
    </p:spTree>
    <p:extLst>
      <p:ext uri="{BB962C8B-B14F-4D97-AF65-F5344CB8AC3E}">
        <p14:creationId xmlns:p14="http://schemas.microsoft.com/office/powerpoint/2010/main" val="1365089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Lastly, I wanted to bring 2020 Mom to your attention. This is a great resource for Awareness flyers. 2020 mom is a nonprofit that provides trainings/webinars, is doing research on peer support specialist for mental health care, and has nice newsletters that you can sign up for. These awareness flyers can be ordered or downloaded. You can even add your own logo to these for distribution. You can check out their website at 2020mom.org </a:t>
            </a:r>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34</a:t>
            </a:fld>
            <a:endParaRPr lang="en-US"/>
          </a:p>
        </p:txBody>
      </p:sp>
    </p:spTree>
    <p:extLst>
      <p:ext uri="{BB962C8B-B14F-4D97-AF65-F5344CB8AC3E}">
        <p14:creationId xmlns:p14="http://schemas.microsoft.com/office/powerpoint/2010/main" val="1273467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Community Foundation of Tampa Bay is providing free mental health first aid training to 5,000 personnel in the nonprofit community. This is taking place over 3 years so if you or your staff have not taken this, this is a great option to know of signs and symptoms, how to seek help, and to increase one’s overall mental health awareness. </a:t>
            </a:r>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35</a:t>
            </a:fld>
            <a:endParaRPr lang="en-US"/>
          </a:p>
        </p:txBody>
      </p:sp>
    </p:spTree>
    <p:extLst>
      <p:ext uri="{BB962C8B-B14F-4D97-AF65-F5344CB8AC3E}">
        <p14:creationId xmlns:p14="http://schemas.microsoft.com/office/powerpoint/2010/main" val="1411261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36</a:t>
            </a:fld>
            <a:endParaRPr lang="en-US"/>
          </a:p>
        </p:txBody>
      </p:sp>
    </p:spTree>
    <p:extLst>
      <p:ext uri="{BB962C8B-B14F-4D97-AF65-F5344CB8AC3E}">
        <p14:creationId xmlns:p14="http://schemas.microsoft.com/office/powerpoint/2010/main" val="27356059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37</a:t>
            </a:fld>
            <a:endParaRPr lang="en-US"/>
          </a:p>
        </p:txBody>
      </p:sp>
    </p:spTree>
    <p:extLst>
      <p:ext uri="{BB962C8B-B14F-4D97-AF65-F5344CB8AC3E}">
        <p14:creationId xmlns:p14="http://schemas.microsoft.com/office/powerpoint/2010/main" val="3469626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Empath health works in partnership with Healthy Start to provide mental health counseling to women who decide not to enroll in Healthy Start Services. These families can receive services with any other home visiting program in the county. This is because HS can offer mental health counseling for our clients, and did not want these women to go without support therefore this partnership was created. Here women who have experienced a miscarriage, fetal or infant loss can receive up to 5 one hour sessions for free. After the 5 sessions, each additional session is $20 per hour. Services are offered either virtual or face to face at Mary Lee’s House and attendees are determined by the family. </a:t>
            </a:r>
          </a:p>
          <a:p>
            <a:endParaRPr lang="en-US" dirty="0"/>
          </a:p>
          <a:p>
            <a:r>
              <a:rPr lang="en-US" dirty="0"/>
              <a:t>If you would like to refer clients to Jeanette Worrell JeanetteWorrell@empathhealth.org. Healthy Start does have a referral form and can provide that if you reach out to me directly. Empath is happy to collect exchange of information if you would like to collaborate on the specific client. </a:t>
            </a:r>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38</a:t>
            </a:fld>
            <a:endParaRPr lang="en-US"/>
          </a:p>
        </p:txBody>
      </p:sp>
    </p:spTree>
    <p:extLst>
      <p:ext uri="{BB962C8B-B14F-4D97-AF65-F5344CB8AC3E}">
        <p14:creationId xmlns:p14="http://schemas.microsoft.com/office/powerpoint/2010/main" val="1575069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Bereaved Parents of Tampa Bay is a local chapter of a national organization. Debbie is the main contact that can answer any questions you have. She is very nice and can help navigate or answer questions about the group meetings They have two face to face locations. One at New Hope United Methodist in Brandon Florida. Here they meet twice a month (one day time and one evening hours). Then they also meet at St Joes Hospital in the evening on the weekend. Debbie did say that during </a:t>
            </a:r>
            <a:r>
              <a:rPr lang="en-US" dirty="0" err="1"/>
              <a:t>covid</a:t>
            </a:r>
            <a:r>
              <a:rPr lang="en-US" dirty="0"/>
              <a:t> they will be providing support groups virtually but I do not have the dates and times for this. Lastly, clients can look on their websites for special events that may arise to remember those that have been lost. </a:t>
            </a:r>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40</a:t>
            </a:fld>
            <a:endParaRPr lang="en-US"/>
          </a:p>
        </p:txBody>
      </p:sp>
    </p:spTree>
    <p:extLst>
      <p:ext uri="{BB962C8B-B14F-4D97-AF65-F5344CB8AC3E}">
        <p14:creationId xmlns:p14="http://schemas.microsoft.com/office/powerpoint/2010/main" val="26373587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41</a:t>
            </a:fld>
            <a:endParaRPr lang="en-US"/>
          </a:p>
        </p:txBody>
      </p:sp>
    </p:spTree>
    <p:extLst>
      <p:ext uri="{BB962C8B-B14F-4D97-AF65-F5344CB8AC3E}">
        <p14:creationId xmlns:p14="http://schemas.microsoft.com/office/powerpoint/2010/main" val="588649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Though there are many resources in the community for both post partum depression and perinatal loss this sums up the one’s we wanted to highlight. Thank you for your time and if you have any questions please reach out. </a:t>
            </a:r>
          </a:p>
          <a:p>
            <a:endParaRPr lang="en-US" dirty="0"/>
          </a:p>
        </p:txBody>
      </p:sp>
      <p:sp>
        <p:nvSpPr>
          <p:cNvPr id="4" name="Slide Number Placeholder 3"/>
          <p:cNvSpPr>
            <a:spLocks noGrp="1"/>
          </p:cNvSpPr>
          <p:nvPr>
            <p:ph type="sldNum" sz="quarter" idx="5"/>
          </p:nvPr>
        </p:nvSpPr>
        <p:spPr/>
        <p:txBody>
          <a:bodyPr/>
          <a:lstStyle/>
          <a:p>
            <a:fld id="{DF72B810-3881-4292-9ABC-92AE0A72A1E0}" type="slidenum">
              <a:rPr lang="en-US" smtClean="0"/>
              <a:t>42</a:t>
            </a:fld>
            <a:endParaRPr lang="en-US"/>
          </a:p>
        </p:txBody>
      </p:sp>
    </p:spTree>
    <p:extLst>
      <p:ext uri="{BB962C8B-B14F-4D97-AF65-F5344CB8AC3E}">
        <p14:creationId xmlns:p14="http://schemas.microsoft.com/office/powerpoint/2010/main" val="2817689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EC8E-654E-4CCB-91C5-C49A43E432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FC8857-0127-4A1C-BAA8-8B10490553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E0CF9E-675A-49D5-8CCD-92FEFC578AEB}"/>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5" name="Footer Placeholder 4">
            <a:extLst>
              <a:ext uri="{FF2B5EF4-FFF2-40B4-BE49-F238E27FC236}">
                <a16:creationId xmlns:a16="http://schemas.microsoft.com/office/drawing/2014/main" id="{DC0E3540-FF94-4378-98E2-8D52FA5945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B89DA-FB08-43DE-9308-F393E56A9E66}"/>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3524585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93C0-FF0B-4F2A-8EA1-E60038CCE4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3AF299-7E36-43C6-A5F2-3C67269D716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5BB426-7930-46DF-B7D2-48B1E7D092B3}"/>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5" name="Footer Placeholder 4">
            <a:extLst>
              <a:ext uri="{FF2B5EF4-FFF2-40B4-BE49-F238E27FC236}">
                <a16:creationId xmlns:a16="http://schemas.microsoft.com/office/drawing/2014/main" id="{2D56DE25-E913-4C93-9130-66AE9065F4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7E4AC-FD6A-4335-9A92-12A10E38791F}"/>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365876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74281-FC88-4C17-9E76-530A8DE6CE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5A8FBF-EF5D-4233-A34A-80B3E39952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616D81-D823-40BC-AB75-5221AA65908E}"/>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5" name="Footer Placeholder 4">
            <a:extLst>
              <a:ext uri="{FF2B5EF4-FFF2-40B4-BE49-F238E27FC236}">
                <a16:creationId xmlns:a16="http://schemas.microsoft.com/office/drawing/2014/main" id="{7A122513-CC28-425C-BAFE-AE7ED4C0A1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D536-E207-4BB7-8D32-5DE3C60B7657}"/>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257387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CD09-4975-4A02-9C72-5195D30035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83B6E3-58F6-4957-AA62-12F7BFDB49B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EC2E43-E2D1-443C-9718-5A06DF2AFC8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59E2E4-DCC5-4834-ABA7-FE9FA238DED5}"/>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6" name="Footer Placeholder 5">
            <a:extLst>
              <a:ext uri="{FF2B5EF4-FFF2-40B4-BE49-F238E27FC236}">
                <a16:creationId xmlns:a16="http://schemas.microsoft.com/office/drawing/2014/main" id="{43D90447-E900-49E3-B4BE-44F98FC2A0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F32B38-49E4-47B8-9E6B-FFBB6E1E5423}"/>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2952032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162EC-C0BA-4B44-B3B7-44AFE411C2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E2E055-8C8F-45A5-B23D-4836C01A8F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2D3A921-FF2F-4B89-823B-02232C93163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F50EC3-A91E-40E3-A291-EC227FF07A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72A4952-B290-420A-882B-DAEB43D752C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4F60DA-A7E8-443D-9780-1E370AB93C2D}"/>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8" name="Footer Placeholder 7">
            <a:extLst>
              <a:ext uri="{FF2B5EF4-FFF2-40B4-BE49-F238E27FC236}">
                <a16:creationId xmlns:a16="http://schemas.microsoft.com/office/drawing/2014/main" id="{D6E5A8A0-8904-49F4-BFF8-79C0282885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749988-C46A-43B1-95B9-1D8544E7EE91}"/>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2543431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F80E2-20D4-4936-8823-79D5E7FF27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2BDB81-FC82-430B-ACA3-21984069D0FC}"/>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4" name="Footer Placeholder 3">
            <a:extLst>
              <a:ext uri="{FF2B5EF4-FFF2-40B4-BE49-F238E27FC236}">
                <a16:creationId xmlns:a16="http://schemas.microsoft.com/office/drawing/2014/main" id="{A59AB3DE-7D1B-4C9F-B5C7-934EB3D6CA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6AC58C-F194-4A76-8EA0-7EC8CF5E0D89}"/>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3627466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01B84D-344C-49CE-A3A9-21A6B06194B4}"/>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3" name="Footer Placeholder 2">
            <a:extLst>
              <a:ext uri="{FF2B5EF4-FFF2-40B4-BE49-F238E27FC236}">
                <a16:creationId xmlns:a16="http://schemas.microsoft.com/office/drawing/2014/main" id="{1D32F62C-2D65-4544-BE47-32F55F1BAC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04D754-294E-42C2-BE1B-521B2F9734D4}"/>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3079276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E796C-519C-464F-8F46-112C51EFA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076B8C-232B-4C5F-BB6D-3A489F778A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42EE36-E94D-4C5B-B7A5-974AE691BF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2A064EE-E0B5-4399-AE05-6DA43711E051}"/>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6" name="Footer Placeholder 5">
            <a:extLst>
              <a:ext uri="{FF2B5EF4-FFF2-40B4-BE49-F238E27FC236}">
                <a16:creationId xmlns:a16="http://schemas.microsoft.com/office/drawing/2014/main" id="{315C06CF-EE38-4E80-898E-A6E99D9976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772D8-3AAC-45E4-B538-A259620E3B2C}"/>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4088102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8E428-D873-4FCA-A351-313D0CA469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9E906D-E2E6-44F8-87D4-31C1A07301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09C8EA-DA1B-4D7C-8F83-B20E376968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9F5A4C-0CBD-4132-B04F-09B672834D92}"/>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6" name="Footer Placeholder 5">
            <a:extLst>
              <a:ext uri="{FF2B5EF4-FFF2-40B4-BE49-F238E27FC236}">
                <a16:creationId xmlns:a16="http://schemas.microsoft.com/office/drawing/2014/main" id="{8D1A9C17-0D7E-4E6A-981E-B68138FB36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F5244E-6E76-4955-A429-AADDA2A0876B}"/>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682275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DF85D-9731-414D-A3EB-3227172BF9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CC4178-BFC3-4423-8BC5-9D0DF732EF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88E57-1BFC-4C53-A12F-26D6C6D7B8F8}"/>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5" name="Footer Placeholder 4">
            <a:extLst>
              <a:ext uri="{FF2B5EF4-FFF2-40B4-BE49-F238E27FC236}">
                <a16:creationId xmlns:a16="http://schemas.microsoft.com/office/drawing/2014/main" id="{0E761805-129D-46C5-8CB4-C9EED65703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36FB2-8F65-46C1-AD80-2860964E8145}"/>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3669203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4724FD-A31D-4D50-B9D2-103F029D7F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E4A03D-A74D-46A0-8E31-3D4BB68FFF6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53A51C-62B3-49AE-AEB2-E2BF1232B85C}"/>
              </a:ext>
            </a:extLst>
          </p:cNvPr>
          <p:cNvSpPr>
            <a:spLocks noGrp="1"/>
          </p:cNvSpPr>
          <p:nvPr>
            <p:ph type="dt" sz="half" idx="10"/>
          </p:nvPr>
        </p:nvSpPr>
        <p:spPr/>
        <p:txBody>
          <a:bodyPr/>
          <a:lstStyle/>
          <a:p>
            <a:fld id="{F08A56FC-C6DC-44D6-83B0-3555BC277ACB}" type="datetimeFigureOut">
              <a:rPr lang="en-US" smtClean="0"/>
              <a:t>9/4/2024</a:t>
            </a:fld>
            <a:endParaRPr lang="en-US"/>
          </a:p>
        </p:txBody>
      </p:sp>
      <p:sp>
        <p:nvSpPr>
          <p:cNvPr id="5" name="Footer Placeholder 4">
            <a:extLst>
              <a:ext uri="{FF2B5EF4-FFF2-40B4-BE49-F238E27FC236}">
                <a16:creationId xmlns:a16="http://schemas.microsoft.com/office/drawing/2014/main" id="{D9EC214E-7505-4182-8399-7CD339766B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58E1F3-DDD4-47D1-9140-AC198EA396A5}"/>
              </a:ext>
            </a:extLst>
          </p:cNvPr>
          <p:cNvSpPr>
            <a:spLocks noGrp="1"/>
          </p:cNvSpPr>
          <p:nvPr>
            <p:ph type="sldNum" sz="quarter" idx="12"/>
          </p:nvPr>
        </p:nvSpPr>
        <p:spPr/>
        <p:txBody>
          <a:bodyPr/>
          <a:lstStyle/>
          <a:p>
            <a:fld id="{0C8586AF-FBEB-458E-9277-0C27226E7C21}" type="slidenum">
              <a:rPr lang="en-US" smtClean="0"/>
              <a:t>‹#›</a:t>
            </a:fld>
            <a:endParaRPr lang="en-US"/>
          </a:p>
        </p:txBody>
      </p:sp>
    </p:spTree>
    <p:extLst>
      <p:ext uri="{BB962C8B-B14F-4D97-AF65-F5344CB8AC3E}">
        <p14:creationId xmlns:p14="http://schemas.microsoft.com/office/powerpoint/2010/main" val="169985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01E11-E2CD-492E-8AF5-CE3F9FC0D1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578B8E-A13F-4CAC-B8E7-7564FDE614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E64672-5F5D-49E6-95FB-ED85858949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8A56FC-C6DC-44D6-83B0-3555BC277ACB}" type="datetimeFigureOut">
              <a:rPr lang="en-US" smtClean="0"/>
              <a:t>9/4/2024</a:t>
            </a:fld>
            <a:endParaRPr lang="en-US"/>
          </a:p>
        </p:txBody>
      </p:sp>
      <p:sp>
        <p:nvSpPr>
          <p:cNvPr id="5" name="Footer Placeholder 4">
            <a:extLst>
              <a:ext uri="{FF2B5EF4-FFF2-40B4-BE49-F238E27FC236}">
                <a16:creationId xmlns:a16="http://schemas.microsoft.com/office/drawing/2014/main" id="{B796A558-3443-4A3A-9ED6-9FD3127920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7B1F27-BE89-4A96-A6E6-C31B845069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8586AF-FBEB-458E-9277-0C27226E7C21}" type="slidenum">
              <a:rPr lang="en-US" smtClean="0"/>
              <a:t>‹#›</a:t>
            </a:fld>
            <a:endParaRPr lang="en-US"/>
          </a:p>
        </p:txBody>
      </p:sp>
    </p:spTree>
    <p:extLst>
      <p:ext uri="{BB962C8B-B14F-4D97-AF65-F5344CB8AC3E}">
        <p14:creationId xmlns:p14="http://schemas.microsoft.com/office/powerpoint/2010/main" val="2134146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s://www.humana.com/medicaid/florida-medicaid/member-support/moms-first" TargetMode="External"/><Relationship Id="rId5" Type="http://schemas.openxmlformats.org/officeDocument/2006/relationships/hyperlink" Target="https://www.humana.com/medicaid/florida-medicaid/member-support/contact-us"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www.sunshinehealth.com/members/medicaid/benefits-services/pregnancy-and-newborn-services.html" TargetMode="Externa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hyperlink" Target="https://www.sunshinehealth.com/members/medicaid/resources/handbooks-forms.html" TargetMode="External"/><Relationship Id="rId5" Type="http://schemas.openxmlformats.org/officeDocument/2006/relationships/hyperlink" Target="https://www.sunshinehealth.com/members/medicaid/resources/key-contacts.html" TargetMode="Externa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hyperlink" Target="https://www.simplyhealthcareplans.com/florida-medicaid/benefits/medicaid-benefits.html" TargetMode="Externa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aetnabetterhealth.com/florida/members/handbook" TargetMode="Externa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uhcprovider.com/en/resource-library/maternity-support.html"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uhc.com/member-resources/health-care-programs"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hyperlink" Target="http://www.myflorida.com/accessflorida"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familyhealthcarefdn.org/" TargetMode="External"/><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postpartum.net/get-help/"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hyperlink" Target="https://psidirectory.co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hyperlink" Target="https://flmomsmhresources.or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baycare.org/hospitals/st-josephs-womens-hospital/services/maternity/postpartum-support"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hyperlink" Target="mailto:perinatalsupportservices@BayCare.org" TargetMode="External"/><Relationship Id="rId4" Type="http://schemas.openxmlformats.org/officeDocument/2006/relationships/hyperlink" Target="https://urldefense.proofpoint.com/v2/url?u=https-3A__baycare.org_events&amp;d=DwMFAg&amp;c=euGZstcaTDllvimEN8b7jXrwqOf-v5A_CdpgnVfiiMM&amp;r=1PnfrrEvmsPztopLbqxkRL7OwrSqOS2hN9R-EaJdgtc&amp;m=MlfPN1FN0sYDQ_5mp04RAx6v4Du3X8Znax8i8wSBLYU&amp;s=NHrCISzS68dQCxF0WH0XAMxZK21nUUIT6Ivzjnljqo0&amp;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postpartum.net/get-help/chat-with-an-expert-for-dads/"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hyperlink" Target="https://www.postpartum.net/get-help/psi-online-support-meeting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hellolunajoy.com/accepted-insurances"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hellolunajoy.com/general-referral" TargetMode="External"/><Relationship Id="rId5" Type="http://schemas.openxmlformats.org/officeDocument/2006/relationships/image" Target="../media/image31.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hyperlink" Target="mailto:Maggie.dean@charliehealth.com"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hyperlink" Target="https://www.covebh.org/mental-health/"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hyperlink" Target="https://bebravehealth.com/"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hyperlink" Target="https://www.chrysalishealth.com/mental-health"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hyperlink" Target="https://www.impowerfl.org/programs-and-services/telehealth/"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northtampabehavioralhealth.com/admissions/insurance-payment/"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hyperlink" Target="https://www.gracepointwellness.live/"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hyperlink" Target="https://baycare.org/specialties-and-treatments/behavioral-health"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25.png"/><Relationship Id="rId4" Type="http://schemas.openxmlformats.org/officeDocument/2006/relationships/hyperlink" Target="https://baycare.org/specialties-and-treatments/behavioral-health/baker-act-receiving-facilities"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www.2020mom.org/" TargetMode="Externa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hyperlink" Target="https://cftampabay.org/MENTALHEALTH" TargetMode="External"/><Relationship Id="rId4" Type="http://schemas.openxmlformats.org/officeDocument/2006/relationships/image" Target="../media/image47.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hyperlink" Target="mailto:JeanetteWorrell@empathhealth.org"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chaptershealth.org/"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bereavedparentsusa.org/chapters/find-a-chapter/"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hyperlink" Target="http://www.bpusatampabay.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D8220-8ADE-4745-835E-B08CD27E29EE}"/>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4539C5EB-DF42-4E7E-AA98-610A01CCE136}"/>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3C0397FB-24CB-4242-A65A-84C9FF4A4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BD0C04CA-C8F4-4982-A654-C1955E46B144}"/>
              </a:ext>
            </a:extLst>
          </p:cNvPr>
          <p:cNvSpPr txBox="1"/>
          <p:nvPr/>
        </p:nvSpPr>
        <p:spPr>
          <a:xfrm>
            <a:off x="6444343" y="6303873"/>
            <a:ext cx="4818743" cy="400110"/>
          </a:xfrm>
          <a:prstGeom prst="rect">
            <a:avLst/>
          </a:prstGeom>
          <a:solidFill>
            <a:srgbClr val="222A35"/>
          </a:solidFill>
        </p:spPr>
        <p:txBody>
          <a:bodyPr wrap="square" rtlCol="0">
            <a:spAutoFit/>
          </a:bodyPr>
          <a:lstStyle/>
          <a:p>
            <a:r>
              <a:rPr lang="en-US" sz="2000" dirty="0">
                <a:solidFill>
                  <a:schemeClr val="bg1"/>
                </a:solidFill>
                <a:highlight>
                  <a:srgbClr val="222A35"/>
                </a:highlight>
              </a:rPr>
              <a:t>Updated 8/29/24</a:t>
            </a:r>
          </a:p>
        </p:txBody>
      </p:sp>
    </p:spTree>
    <p:extLst>
      <p:ext uri="{BB962C8B-B14F-4D97-AF65-F5344CB8AC3E}">
        <p14:creationId xmlns:p14="http://schemas.microsoft.com/office/powerpoint/2010/main" val="856483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5" name="Title 1">
            <a:extLst>
              <a:ext uri="{FF2B5EF4-FFF2-40B4-BE49-F238E27FC236}">
                <a16:creationId xmlns:a16="http://schemas.microsoft.com/office/drawing/2014/main" id="{28609832-35F4-4EED-9F84-580F64C903BE}"/>
              </a:ext>
            </a:extLst>
          </p:cNvPr>
          <p:cNvSpPr txBox="1">
            <a:spLocks/>
          </p:cNvSpPr>
          <p:nvPr/>
        </p:nvSpPr>
        <p:spPr>
          <a:xfrm>
            <a:off x="822959" y="783004"/>
            <a:ext cx="10363200" cy="1461684"/>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Montserrat" panose="00000500000000000000" pitchFamily="2" charset="0"/>
              </a:rPr>
              <a:t>JUST A REMINDER…</a:t>
            </a:r>
          </a:p>
        </p:txBody>
      </p:sp>
      <p:sp>
        <p:nvSpPr>
          <p:cNvPr id="6" name="Subtitle 2">
            <a:extLst>
              <a:ext uri="{FF2B5EF4-FFF2-40B4-BE49-F238E27FC236}">
                <a16:creationId xmlns:a16="http://schemas.microsoft.com/office/drawing/2014/main" id="{8286E38D-1408-4D28-8CFC-2C65CCE8C061}"/>
              </a:ext>
            </a:extLst>
          </p:cNvPr>
          <p:cNvSpPr txBox="1">
            <a:spLocks/>
          </p:cNvSpPr>
          <p:nvPr/>
        </p:nvSpPr>
        <p:spPr>
          <a:xfrm>
            <a:off x="353907" y="1825332"/>
            <a:ext cx="11167533" cy="3848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latin typeface="Montserrat" panose="00000500000000000000" pitchFamily="2" charset="0"/>
              </a:rPr>
              <a:t>In an emergency, call 9-1-1. </a:t>
            </a:r>
          </a:p>
          <a:p>
            <a:pPr marL="0" indent="0" algn="ctr">
              <a:buNone/>
            </a:pPr>
            <a:endParaRPr lang="en-US" dirty="0">
              <a:latin typeface="Montserrat" panose="00000500000000000000" pitchFamily="2" charset="0"/>
            </a:endParaRPr>
          </a:p>
          <a:p>
            <a:pPr marL="0" indent="0" algn="ctr">
              <a:buNone/>
            </a:pPr>
            <a:r>
              <a:rPr lang="en-US" dirty="0">
                <a:latin typeface="Montserrat" panose="00000500000000000000" pitchFamily="2" charset="0"/>
              </a:rPr>
              <a:t>If a mom/client has shared they hare having suicidal thoughts, or has attempted to harm themselves, please have them call or text the National Suicide Prevention Lifeline.</a:t>
            </a:r>
          </a:p>
          <a:p>
            <a:pPr marL="0" indent="0" algn="ctr">
              <a:buNone/>
            </a:pPr>
            <a:r>
              <a:rPr lang="en-US" dirty="0">
                <a:latin typeface="Montserrat" panose="00000500000000000000" pitchFamily="2" charset="0"/>
              </a:rPr>
              <a:t>Call or text </a:t>
            </a:r>
            <a:r>
              <a:rPr lang="en-US" sz="3600" dirty="0">
                <a:solidFill>
                  <a:srgbClr val="FF0000"/>
                </a:solidFill>
                <a:latin typeface="Montserrat" panose="00000500000000000000" pitchFamily="2" charset="0"/>
              </a:rPr>
              <a:t>988</a:t>
            </a:r>
            <a:r>
              <a:rPr lang="en-US" dirty="0">
                <a:latin typeface="Montserrat" panose="00000500000000000000" pitchFamily="2" charset="0"/>
              </a:rPr>
              <a:t>.</a:t>
            </a:r>
          </a:p>
          <a:p>
            <a:pPr marL="0" indent="0" algn="ctr">
              <a:buNone/>
            </a:pPr>
            <a:endParaRPr lang="en-US" dirty="0">
              <a:latin typeface="Montserrat" panose="00000500000000000000" pitchFamily="2" charset="0"/>
            </a:endParaRPr>
          </a:p>
          <a:p>
            <a:pPr marL="0" indent="0">
              <a:buNone/>
            </a:pPr>
            <a:endParaRPr lang="en-US" dirty="0">
              <a:latin typeface="Montserrat" panose="00000500000000000000" pitchFamily="2" charset="0"/>
            </a:endParaRPr>
          </a:p>
        </p:txBody>
      </p:sp>
      <p:pic>
        <p:nvPicPr>
          <p:cNvPr id="7" name="Picture 6">
            <a:extLst>
              <a:ext uri="{FF2B5EF4-FFF2-40B4-BE49-F238E27FC236}">
                <a16:creationId xmlns:a16="http://schemas.microsoft.com/office/drawing/2014/main" id="{FEDA0DDA-3CC1-424F-9247-8BD30702B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24719" y="4752175"/>
            <a:ext cx="3093716" cy="2154238"/>
          </a:xfrm>
          <a:prstGeom prst="rect">
            <a:avLst/>
          </a:prstGeom>
        </p:spPr>
      </p:pic>
    </p:spTree>
    <p:extLst>
      <p:ext uri="{BB962C8B-B14F-4D97-AF65-F5344CB8AC3E}">
        <p14:creationId xmlns:p14="http://schemas.microsoft.com/office/powerpoint/2010/main" val="3055808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Title 1">
            <a:extLst>
              <a:ext uri="{FF2B5EF4-FFF2-40B4-BE49-F238E27FC236}">
                <a16:creationId xmlns:a16="http://schemas.microsoft.com/office/drawing/2014/main" id="{26FC9F98-25AD-4802-87FD-33D915960FDD}"/>
              </a:ext>
            </a:extLst>
          </p:cNvPr>
          <p:cNvSpPr txBox="1">
            <a:spLocks/>
          </p:cNvSpPr>
          <p:nvPr/>
        </p:nvSpPr>
        <p:spPr>
          <a:xfrm>
            <a:off x="822960" y="658538"/>
            <a:ext cx="10363200" cy="1461684"/>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atin typeface="Montserrat" panose="00000500000000000000" pitchFamily="2" charset="0"/>
              </a:rPr>
              <a:t>HEALTH PLAN REFERRALS</a:t>
            </a:r>
          </a:p>
        </p:txBody>
      </p:sp>
      <p:pic>
        <p:nvPicPr>
          <p:cNvPr id="8" name="Picture 2" descr="Humana logo and symbol, meaning, history, PNG">
            <a:extLst>
              <a:ext uri="{FF2B5EF4-FFF2-40B4-BE49-F238E27FC236}">
                <a16:creationId xmlns:a16="http://schemas.microsoft.com/office/drawing/2014/main" id="{978B22C0-0746-4594-9AA4-87DAE3DF64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5816" y="1677371"/>
            <a:ext cx="3246308" cy="14616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ealth insurance plans for individuals &amp;amp; families, employers, medicare |  UnitedHealthcare">
            <a:extLst>
              <a:ext uri="{FF2B5EF4-FFF2-40B4-BE49-F238E27FC236}">
                <a16:creationId xmlns:a16="http://schemas.microsoft.com/office/drawing/2014/main" id="{C8C6331B-5250-401A-A3CE-A06DD606A7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7470" y="1981199"/>
            <a:ext cx="3414432" cy="10728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ealth Insurance Plans | Aetna">
            <a:extLst>
              <a:ext uri="{FF2B5EF4-FFF2-40B4-BE49-F238E27FC236}">
                <a16:creationId xmlns:a16="http://schemas.microsoft.com/office/drawing/2014/main" id="{0D543453-EE6A-4A6F-B017-CE7E09C3A5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981" y="3803937"/>
            <a:ext cx="3606035" cy="7013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Simply Healthcare Introduces New Benefits in Medicare Advantage Plans That  May Include Allowance to Help Consumers Pay for Utilities, Housing,  Groceries, and Everyday Health-Related Items | Business Wire">
            <a:extLst>
              <a:ext uri="{FF2B5EF4-FFF2-40B4-BE49-F238E27FC236}">
                <a16:creationId xmlns:a16="http://schemas.microsoft.com/office/drawing/2014/main" id="{9FD0BEAA-4D2C-4C85-9192-D228145D9F1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94986" y="3427917"/>
            <a:ext cx="3276599" cy="17120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unshine Health Logo Vector - (.SVG + .PNG) - Tukuz.Com">
            <a:extLst>
              <a:ext uri="{FF2B5EF4-FFF2-40B4-BE49-F238E27FC236}">
                <a16:creationId xmlns:a16="http://schemas.microsoft.com/office/drawing/2014/main" id="{D7FB6252-AA0B-41EE-A8C5-E74270D3120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7925" b="18086"/>
          <a:stretch/>
        </p:blipFill>
        <p:spPr bwMode="auto">
          <a:xfrm>
            <a:off x="4059681" y="4456729"/>
            <a:ext cx="4072638"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789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4" name="Picture 3">
            <a:extLst>
              <a:ext uri="{FF2B5EF4-FFF2-40B4-BE49-F238E27FC236}">
                <a16:creationId xmlns:a16="http://schemas.microsoft.com/office/drawing/2014/main" id="{5EDEF2CB-D074-4DF3-BD20-A4C6D22C4239}"/>
              </a:ext>
            </a:extLst>
          </p:cNvPr>
          <p:cNvPicPr>
            <a:picLocks noChangeAspect="1"/>
          </p:cNvPicPr>
          <p:nvPr/>
        </p:nvPicPr>
        <p:blipFill rotWithShape="1">
          <a:blip r:embed="rId2"/>
          <a:srcRect t="17759" b="19747"/>
          <a:stretch/>
        </p:blipFill>
        <p:spPr>
          <a:xfrm>
            <a:off x="2374110" y="520847"/>
            <a:ext cx="2777010" cy="781454"/>
          </a:xfrm>
          <a:prstGeom prst="rect">
            <a:avLst/>
          </a:prstGeom>
        </p:spPr>
      </p:pic>
      <p:pic>
        <p:nvPicPr>
          <p:cNvPr id="6" name="Picture 5">
            <a:extLst>
              <a:ext uri="{FF2B5EF4-FFF2-40B4-BE49-F238E27FC236}">
                <a16:creationId xmlns:a16="http://schemas.microsoft.com/office/drawing/2014/main" id="{62C8B951-AD1F-4AC9-B2F4-740A90DF8B0D}"/>
              </a:ext>
            </a:extLst>
          </p:cNvPr>
          <p:cNvPicPr>
            <a:picLocks noChangeAspect="1"/>
          </p:cNvPicPr>
          <p:nvPr/>
        </p:nvPicPr>
        <p:blipFill>
          <a:blip r:embed="rId3"/>
          <a:stretch>
            <a:fillRect/>
          </a:stretch>
        </p:blipFill>
        <p:spPr>
          <a:xfrm>
            <a:off x="7206770" y="446504"/>
            <a:ext cx="4546600" cy="2880455"/>
          </a:xfrm>
          <a:prstGeom prst="rect">
            <a:avLst/>
          </a:prstGeom>
        </p:spPr>
      </p:pic>
      <p:pic>
        <p:nvPicPr>
          <p:cNvPr id="7" name="Picture 6">
            <a:extLst>
              <a:ext uri="{FF2B5EF4-FFF2-40B4-BE49-F238E27FC236}">
                <a16:creationId xmlns:a16="http://schemas.microsoft.com/office/drawing/2014/main" id="{2364F3A2-4A5F-4DA3-9A2F-527137F85E37}"/>
              </a:ext>
            </a:extLst>
          </p:cNvPr>
          <p:cNvPicPr>
            <a:picLocks noChangeAspect="1"/>
          </p:cNvPicPr>
          <p:nvPr/>
        </p:nvPicPr>
        <p:blipFill>
          <a:blip r:embed="rId4"/>
          <a:stretch>
            <a:fillRect/>
          </a:stretch>
        </p:blipFill>
        <p:spPr>
          <a:xfrm>
            <a:off x="7292750" y="3407516"/>
            <a:ext cx="4447130" cy="2780647"/>
          </a:xfrm>
          <a:prstGeom prst="rect">
            <a:avLst/>
          </a:prstGeom>
        </p:spPr>
      </p:pic>
      <p:sp>
        <p:nvSpPr>
          <p:cNvPr id="9" name="Content Placeholder 3">
            <a:extLst>
              <a:ext uri="{FF2B5EF4-FFF2-40B4-BE49-F238E27FC236}">
                <a16:creationId xmlns:a16="http://schemas.microsoft.com/office/drawing/2014/main" id="{C9681C7D-EFF7-419C-A534-2A5EAF1329D2}"/>
              </a:ext>
            </a:extLst>
          </p:cNvPr>
          <p:cNvSpPr txBox="1">
            <a:spLocks/>
          </p:cNvSpPr>
          <p:nvPr/>
        </p:nvSpPr>
        <p:spPr>
          <a:xfrm>
            <a:off x="650106" y="1321101"/>
            <a:ext cx="6869684" cy="4805305"/>
          </a:xfrm>
          <a:prstGeom prst="rect">
            <a:avLst/>
          </a:prstGeom>
          <a:noFill/>
        </p:spPr>
        <p:txBody>
          <a:bodyPr>
            <a:no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4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t>
            </a:r>
            <a:r>
              <a:rPr kumimoji="0" lang="en-US" sz="24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ustomer Service:</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400"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rPr>
              <a:t> </a:t>
            </a:r>
            <a:r>
              <a:rPr kumimoji="0" lang="en-US" sz="2400" b="1" i="0" u="none" strike="noStrike" kern="1200" cap="none" spc="0" normalizeH="0" baseline="0" noProof="0" dirty="0">
                <a:ln>
                  <a:noFill/>
                </a:ln>
                <a:solidFill>
                  <a:srgbClr val="FF3399"/>
                </a:solidFill>
                <a:effectLst/>
                <a:uLnTx/>
                <a:uFillTx/>
                <a:latin typeface="Montserrat" panose="00000500000000000000" pitchFamily="2" charset="0"/>
                <a:ea typeface="+mn-ea"/>
                <a:cs typeface="+mn-cs"/>
              </a:rPr>
              <a:t>1-800-477-6931</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4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Behavioral Health:</a:t>
            </a:r>
            <a:br>
              <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br>
            <a:r>
              <a:rPr kumimoji="0" lang="en-US" sz="2400" b="1" i="0" u="none" strike="noStrike" kern="1200" cap="none" spc="0" normalizeH="0" baseline="0" noProof="0" dirty="0">
                <a:ln>
                  <a:noFill/>
                </a:ln>
                <a:solidFill>
                  <a:srgbClr val="FF3399"/>
                </a:solidFill>
                <a:effectLst/>
                <a:uLnTx/>
                <a:uFillTx/>
                <a:latin typeface="Montserrat" panose="00000500000000000000" pitchFamily="50" charset="0"/>
                <a:ea typeface="+mn-ea"/>
                <a:cs typeface="+mn-cs"/>
              </a:rPr>
              <a:t>1-844-265-7590</a:t>
            </a:r>
            <a:r>
              <a:rPr kumimoji="0" lang="en-US" sz="2400" b="1" i="0" u="none" strike="noStrike" kern="1200" cap="none" spc="0" normalizeH="0" baseline="0" noProof="0" dirty="0">
                <a:ln>
                  <a:noFill/>
                </a:ln>
                <a:solidFill>
                  <a:srgbClr val="E500AC"/>
                </a:solidFill>
                <a:effectLst/>
                <a:uLnTx/>
                <a:uFillTx/>
                <a:latin typeface="Montserrat" panose="00000500000000000000" pitchFamily="50" charset="0"/>
                <a:ea typeface="+mn-ea"/>
                <a:cs typeface="+mn-cs"/>
              </a:rPr>
              <a:t> </a:t>
            </a:r>
            <a:r>
              <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(TTY: 711)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24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List of additional Phone Numbers: </a:t>
            </a: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5">
                  <a:extLst>
                    <a:ext uri="{A12FA001-AC4F-418D-AE19-62706E023703}">
                      <ahyp:hlinkClr xmlns:ahyp="http://schemas.microsoft.com/office/drawing/2018/hyperlinkcolor" val="tx"/>
                    </a:ext>
                  </a:extLst>
                </a:hlinkClick>
              </a:rPr>
              <a:t>https://www.humana.com/medicaid/florida-medicaid/member-support/contact-us</a:t>
            </a: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rPr>
              <a:t>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tab pos="6461125" algn="l"/>
              </a:tabLst>
              <a:defRPr/>
            </a:pPr>
            <a:endPar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Pregnancy services:</a:t>
            </a:r>
            <a:b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b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1-800-322-2758 </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ext. 1500290</a:t>
            </a:r>
            <a:b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b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6"/>
              </a:rPr>
              <a:t>https://www.humana.com/medicaid/florida-medicaid/member-support/moms-first</a:t>
            </a: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rPr>
              <a:t> </a:t>
            </a:r>
            <a:endPar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393350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5" name="Picture 2" descr="Sunshine Health Logo Vector - (.SVG + .PNG) - Tukuz.Com">
            <a:extLst>
              <a:ext uri="{FF2B5EF4-FFF2-40B4-BE49-F238E27FC236}">
                <a16:creationId xmlns:a16="http://schemas.microsoft.com/office/drawing/2014/main" id="{A561DC15-53D9-4297-9162-86F37540953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925" b="18086"/>
          <a:stretch/>
        </p:blipFill>
        <p:spPr bwMode="auto">
          <a:xfrm>
            <a:off x="2403860" y="48721"/>
            <a:ext cx="3082539" cy="10958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B8D87D6-15FF-44E2-99EC-8A3C24BE20D0}"/>
              </a:ext>
            </a:extLst>
          </p:cNvPr>
          <p:cNvPicPr>
            <a:picLocks noChangeAspect="1"/>
          </p:cNvPicPr>
          <p:nvPr/>
        </p:nvPicPr>
        <p:blipFill rotWithShape="1">
          <a:blip r:embed="rId3"/>
          <a:srcRect l="3710" t="6887" r="4733" b="7485"/>
          <a:stretch/>
        </p:blipFill>
        <p:spPr>
          <a:xfrm>
            <a:off x="7660640" y="974450"/>
            <a:ext cx="4236722" cy="2392731"/>
          </a:xfrm>
          <a:prstGeom prst="rect">
            <a:avLst/>
          </a:prstGeom>
          <a:ln w="19050">
            <a:solidFill>
              <a:schemeClr val="bg1">
                <a:lumMod val="75000"/>
              </a:schemeClr>
            </a:solidFill>
          </a:ln>
        </p:spPr>
      </p:pic>
      <p:pic>
        <p:nvPicPr>
          <p:cNvPr id="7" name="Picture 6">
            <a:extLst>
              <a:ext uri="{FF2B5EF4-FFF2-40B4-BE49-F238E27FC236}">
                <a16:creationId xmlns:a16="http://schemas.microsoft.com/office/drawing/2014/main" id="{DF102ACB-546A-4DB2-9EA5-19BC08DE77B1}"/>
              </a:ext>
            </a:extLst>
          </p:cNvPr>
          <p:cNvPicPr>
            <a:picLocks noChangeAspect="1"/>
          </p:cNvPicPr>
          <p:nvPr/>
        </p:nvPicPr>
        <p:blipFill rotWithShape="1">
          <a:blip r:embed="rId4"/>
          <a:srcRect l="1907" t="3279" r="3935" b="7287"/>
          <a:stretch/>
        </p:blipFill>
        <p:spPr>
          <a:xfrm>
            <a:off x="7660641" y="3621585"/>
            <a:ext cx="4236721" cy="2392731"/>
          </a:xfrm>
          <a:prstGeom prst="rect">
            <a:avLst/>
          </a:prstGeom>
          <a:ln w="19050">
            <a:solidFill>
              <a:schemeClr val="bg1">
                <a:lumMod val="75000"/>
              </a:schemeClr>
            </a:solidFill>
          </a:ln>
        </p:spPr>
      </p:pic>
      <p:sp>
        <p:nvSpPr>
          <p:cNvPr id="10" name="Content Placeholder 3">
            <a:extLst>
              <a:ext uri="{FF2B5EF4-FFF2-40B4-BE49-F238E27FC236}">
                <a16:creationId xmlns:a16="http://schemas.microsoft.com/office/drawing/2014/main" id="{9BBAB424-A760-4586-887B-B54E48D665F2}"/>
              </a:ext>
            </a:extLst>
          </p:cNvPr>
          <p:cNvSpPr txBox="1">
            <a:spLocks/>
          </p:cNvSpPr>
          <p:nvPr/>
        </p:nvSpPr>
        <p:spPr>
          <a:xfrm>
            <a:off x="414067" y="1037121"/>
            <a:ext cx="7062126" cy="5678639"/>
          </a:xfrm>
          <a:prstGeom prst="rect">
            <a:avLst/>
          </a:prstGeom>
          <a:noFill/>
        </p:spPr>
        <p:txBody>
          <a:bodyPr>
            <a:no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t>
            </a:r>
            <a:r>
              <a:rPr kumimoji="0" lang="en-US" sz="155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ustomer Service:</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1" i="0" u="none" strike="noStrike" kern="1200" cap="none" spc="0" normalizeH="0" baseline="0" noProof="0" dirty="0">
                <a:ln>
                  <a:noFill/>
                </a:ln>
                <a:solidFill>
                  <a:srgbClr val="FF3399"/>
                </a:solidFill>
                <a:effectLst/>
                <a:uLnTx/>
                <a:uFillTx/>
                <a:latin typeface="Montserrat" panose="00000500000000000000" pitchFamily="2" charset="0"/>
                <a:ea typeface="+mn-ea"/>
                <a:cs typeface="+mn-cs"/>
              </a:rPr>
              <a:t>1-866-796-0530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(TTY 1-800-955-8770)</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Behavioral Health: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lang="en-US" sz="1550" dirty="0">
                <a:latin typeface="Montserrat" panose="00000500000000000000" pitchFamily="2" charset="0"/>
              </a:rPr>
              <a:t>Looking for providers call </a:t>
            </a:r>
            <a:r>
              <a:rPr kumimoji="0" lang="en-US" sz="1550" b="1" i="0" u="none" strike="noStrike" kern="1200" cap="none" spc="0" normalizeH="0" baseline="0" noProof="0" dirty="0">
                <a:ln>
                  <a:noFill/>
                </a:ln>
                <a:solidFill>
                  <a:srgbClr val="FF3399"/>
                </a:solidFill>
                <a:effectLst/>
                <a:uLnTx/>
                <a:uFillTx/>
                <a:latin typeface="Montserrat" panose="00000500000000000000" pitchFamily="2" charset="0"/>
                <a:ea typeface="+mn-ea"/>
                <a:cs typeface="+mn-cs"/>
              </a:rPr>
              <a:t>1-844-477-8313</a:t>
            </a:r>
            <a:r>
              <a:rPr kumimoji="0" lang="en-US" sz="1550"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rPr>
              <a:t> </a:t>
            </a:r>
            <a:endParaRPr lang="en-US" sz="1550" dirty="0">
              <a:solidFill>
                <a:srgbClr val="000000"/>
              </a:solidFill>
              <a:latin typeface="Montserrat" panose="00000500000000000000" pitchFamily="2" charset="0"/>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Experiencing a crisis call 24/7: </a:t>
            </a:r>
            <a:r>
              <a:rPr kumimoji="0" lang="en-US" sz="1550" b="1" i="0" u="none" strike="noStrike" kern="1200" cap="none" spc="0" normalizeH="0" baseline="0" noProof="0" dirty="0">
                <a:ln>
                  <a:noFill/>
                </a:ln>
                <a:solidFill>
                  <a:srgbClr val="FF3399"/>
                </a:solidFill>
                <a:effectLst/>
                <a:uLnTx/>
                <a:uFillTx/>
                <a:latin typeface="Montserrat" panose="00000500000000000000" pitchFamily="2" charset="0"/>
                <a:ea typeface="+mn-ea"/>
                <a:cs typeface="+mn-cs"/>
              </a:rPr>
              <a:t>1-866-796-0530</a:t>
            </a:r>
            <a:r>
              <a:rPr kumimoji="0" lang="en-US" sz="1550" b="1" i="0" u="none" strike="noStrike" kern="1200" cap="none" spc="0" normalizeH="0" baseline="0" noProof="0" dirty="0">
                <a:ln>
                  <a:noFill/>
                </a:ln>
                <a:solidFill>
                  <a:srgbClr val="FF33CC"/>
                </a:solidFill>
                <a:effectLst/>
                <a:uLnTx/>
                <a:uFillTx/>
                <a:latin typeface="Montserrat" panose="00000500000000000000" pitchFamily="2" charset="0"/>
                <a:ea typeface="+mn-ea"/>
                <a:cs typeface="+mn-cs"/>
              </a:rPr>
              <a:t>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155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List of additional Phone Numbers: </a:t>
            </a:r>
            <a:r>
              <a:rPr kumimoji="0" lang="en-US" sz="155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5">
                  <a:extLst>
                    <a:ext uri="{A12FA001-AC4F-418D-AE19-62706E023703}">
                      <ahyp:hlinkClr xmlns:ahyp="http://schemas.microsoft.com/office/drawing/2018/hyperlinkcolor" val="tx"/>
                    </a:ext>
                  </a:extLst>
                </a:hlinkClick>
              </a:rPr>
              <a:t>https://www.sunshinehealth.com/members/medicaid/resources/key-contacts.html</a:t>
            </a:r>
            <a:endParaRPr kumimoji="0" lang="en-US" sz="155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155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Handbook</a:t>
            </a:r>
            <a:r>
              <a:rPr kumimoji="0" lang="en-US" sz="155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rPr>
              <a:t>: </a:t>
            </a:r>
            <a:r>
              <a:rPr kumimoji="0" lang="en-US" sz="1550" b="1" i="0" u="sng" strike="noStrike" kern="1200" cap="none" spc="0" normalizeH="0" baseline="0" noProof="0" dirty="0">
                <a:ln>
                  <a:noFill/>
                </a:ln>
                <a:solidFill>
                  <a:srgbClr val="92D050"/>
                </a:solidFill>
                <a:effectLst/>
                <a:uLnTx/>
                <a:uFillTx/>
                <a:latin typeface="Montserrat" panose="00000500000000000000" pitchFamily="50" charset="0"/>
                <a:ea typeface="+mn-ea"/>
                <a:cs typeface="+mn-cs"/>
                <a:hlinkClick r:id="rId6">
                  <a:extLst>
                    <a:ext uri="{A12FA001-AC4F-418D-AE19-62706E023703}">
                      <ahyp:hlinkClr xmlns:ahyp="http://schemas.microsoft.com/office/drawing/2018/hyperlinkcolor" val="tx"/>
                    </a:ext>
                  </a:extLst>
                </a:hlinkClick>
              </a:rPr>
              <a:t>https://www.sunshinehealth.com/members/medicaid/resources/handbooks-forms.html</a:t>
            </a:r>
            <a:r>
              <a:rPr kumimoji="0" lang="en-US" sz="1550" b="1" i="0" u="none" strike="noStrike" kern="1200" cap="none" spc="0" normalizeH="0" baseline="0" noProof="0" dirty="0">
                <a:ln>
                  <a:noFill/>
                </a:ln>
                <a:solidFill>
                  <a:srgbClr val="92D050"/>
                </a:solidFill>
                <a:effectLst/>
                <a:uLnTx/>
                <a:uFillTx/>
                <a:latin typeface="Montserrat" panose="00000500000000000000" pitchFamily="50" charset="0"/>
                <a:ea typeface="+mn-ea"/>
                <a:cs typeface="+mn-cs"/>
              </a:rPr>
              <a:t>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155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Pregnancy Services:</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1-844-477-8313 </a:t>
            </a:r>
            <a:r>
              <a:rPr kumimoji="0" lang="en-US" sz="155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(opt3, press 1, and extension 603-3883)</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155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7"/>
              </a:rPr>
              <a:t>https://www.sunshinehealth.com/members/medicaid/benefits-services/pregnancy-and-newborn-services.html</a:t>
            </a:r>
            <a:r>
              <a:rPr kumimoji="0" lang="en-US" sz="155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rPr>
              <a:t> </a:t>
            </a:r>
          </a:p>
        </p:txBody>
      </p:sp>
    </p:spTree>
    <p:extLst>
      <p:ext uri="{BB962C8B-B14F-4D97-AF65-F5344CB8AC3E}">
        <p14:creationId xmlns:p14="http://schemas.microsoft.com/office/powerpoint/2010/main" val="3311022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5" name="Picture 8" descr="Simply Healthcare Introduces New Benefits in Medicare Advantage Plans That  May Include Allowance to Help Consumers Pay for Utilities, Housing,  Groceries, and Everyday Health-Related Items | Business Wire">
            <a:extLst>
              <a:ext uri="{FF2B5EF4-FFF2-40B4-BE49-F238E27FC236}">
                <a16:creationId xmlns:a16="http://schemas.microsoft.com/office/drawing/2014/main" id="{9086269D-D990-4238-B422-A6203317893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804" b="15434"/>
          <a:stretch/>
        </p:blipFill>
        <p:spPr bwMode="auto">
          <a:xfrm>
            <a:off x="1426718" y="497635"/>
            <a:ext cx="3674526" cy="12818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3C07BA3-579D-46B6-BFB8-F59E55D7F94B}"/>
              </a:ext>
            </a:extLst>
          </p:cNvPr>
          <p:cNvPicPr>
            <a:picLocks noChangeAspect="1"/>
          </p:cNvPicPr>
          <p:nvPr/>
        </p:nvPicPr>
        <p:blipFill>
          <a:blip r:embed="rId3"/>
          <a:stretch>
            <a:fillRect/>
          </a:stretch>
        </p:blipFill>
        <p:spPr>
          <a:xfrm>
            <a:off x="7478867" y="843089"/>
            <a:ext cx="3859693" cy="2486068"/>
          </a:xfrm>
          <a:prstGeom prst="rect">
            <a:avLst/>
          </a:prstGeom>
        </p:spPr>
      </p:pic>
      <p:pic>
        <p:nvPicPr>
          <p:cNvPr id="7" name="Picture 6">
            <a:extLst>
              <a:ext uri="{FF2B5EF4-FFF2-40B4-BE49-F238E27FC236}">
                <a16:creationId xmlns:a16="http://schemas.microsoft.com/office/drawing/2014/main" id="{E4424A6B-156D-42D8-A590-43CAC6C6166E}"/>
              </a:ext>
            </a:extLst>
          </p:cNvPr>
          <p:cNvPicPr>
            <a:picLocks noChangeAspect="1"/>
          </p:cNvPicPr>
          <p:nvPr/>
        </p:nvPicPr>
        <p:blipFill>
          <a:blip r:embed="rId4"/>
          <a:stretch>
            <a:fillRect/>
          </a:stretch>
        </p:blipFill>
        <p:spPr>
          <a:xfrm>
            <a:off x="7345734" y="3460482"/>
            <a:ext cx="3917734" cy="2486068"/>
          </a:xfrm>
          <a:prstGeom prst="rect">
            <a:avLst/>
          </a:prstGeom>
        </p:spPr>
      </p:pic>
      <p:sp>
        <p:nvSpPr>
          <p:cNvPr id="9" name="Content Placeholder 3">
            <a:extLst>
              <a:ext uri="{FF2B5EF4-FFF2-40B4-BE49-F238E27FC236}">
                <a16:creationId xmlns:a16="http://schemas.microsoft.com/office/drawing/2014/main" id="{BD0BA68E-0B9D-40AC-BA06-94CE15201AAA}"/>
              </a:ext>
            </a:extLst>
          </p:cNvPr>
          <p:cNvSpPr txBox="1">
            <a:spLocks/>
          </p:cNvSpPr>
          <p:nvPr/>
        </p:nvSpPr>
        <p:spPr>
          <a:xfrm>
            <a:off x="591750" y="2148914"/>
            <a:ext cx="6193627" cy="4100379"/>
          </a:xfrm>
          <a:prstGeom prst="rect">
            <a:avLst/>
          </a:prstGeom>
          <a:noFill/>
        </p:spPr>
        <p:txBody>
          <a:bodyPr>
            <a:no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t>
            </a: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ustomer Service &amp; Behavioral Health:</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FF3399"/>
                </a:solidFill>
                <a:effectLst/>
                <a:uLnTx/>
                <a:uFillTx/>
                <a:latin typeface="Montserrat" panose="00000500000000000000" pitchFamily="2" charset="0"/>
                <a:ea typeface="+mn-ea"/>
                <a:cs typeface="+mn-cs"/>
              </a:rPr>
              <a:t>1-844-406-2396</a:t>
            </a:r>
            <a:r>
              <a:rPr kumimoji="0" lang="en-US" sz="2000"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rPr>
              <a:t> </a:t>
            </a: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(TTY:771)</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1-844-375-7215 (afterhours or weekends)</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All Medicaid Benefits listed here with subcategories to click on:</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5">
                  <a:extLst>
                    <a:ext uri="{A12FA001-AC4F-418D-AE19-62706E023703}">
                      <ahyp:hlinkClr xmlns:ahyp="http://schemas.microsoft.com/office/drawing/2018/hyperlinkcolor" val="tx"/>
                    </a:ext>
                  </a:extLst>
                </a:hlinkClick>
              </a:rPr>
              <a:t>https://www.simplyhealthcareplans.com/florida-medicaid/benefits/medicaid-benefits.html</a:t>
            </a:r>
            <a:endPar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Pregnancy Services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1-844-405-4296</a:t>
            </a: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(Enter NPI number, press 4)</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25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815967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5" name="Picture 6" descr="Health Insurance Plans | Aetna">
            <a:extLst>
              <a:ext uri="{FF2B5EF4-FFF2-40B4-BE49-F238E27FC236}">
                <a16:creationId xmlns:a16="http://schemas.microsoft.com/office/drawing/2014/main" id="{BC681E3A-76E6-4FA4-A4E7-9ED2EDF735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7005" y="537526"/>
            <a:ext cx="3606035" cy="7013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4CC2178-BDC5-45CB-9693-C29D030094BC}"/>
              </a:ext>
            </a:extLst>
          </p:cNvPr>
          <p:cNvPicPr>
            <a:picLocks noChangeAspect="1"/>
          </p:cNvPicPr>
          <p:nvPr/>
        </p:nvPicPr>
        <p:blipFill>
          <a:blip r:embed="rId4"/>
          <a:stretch>
            <a:fillRect/>
          </a:stretch>
        </p:blipFill>
        <p:spPr>
          <a:xfrm>
            <a:off x="7133311" y="429637"/>
            <a:ext cx="4269915" cy="2696261"/>
          </a:xfrm>
          <a:prstGeom prst="rect">
            <a:avLst/>
          </a:prstGeom>
        </p:spPr>
      </p:pic>
      <p:pic>
        <p:nvPicPr>
          <p:cNvPr id="7" name="Picture 6">
            <a:extLst>
              <a:ext uri="{FF2B5EF4-FFF2-40B4-BE49-F238E27FC236}">
                <a16:creationId xmlns:a16="http://schemas.microsoft.com/office/drawing/2014/main" id="{4ACD22E1-2A48-4414-B86A-F5401E6B6DBD}"/>
              </a:ext>
            </a:extLst>
          </p:cNvPr>
          <p:cNvPicPr>
            <a:picLocks noChangeAspect="1"/>
          </p:cNvPicPr>
          <p:nvPr/>
        </p:nvPicPr>
        <p:blipFill rotWithShape="1">
          <a:blip r:embed="rId5"/>
          <a:srcRect r="2517"/>
          <a:stretch/>
        </p:blipFill>
        <p:spPr>
          <a:xfrm>
            <a:off x="7133311" y="3324686"/>
            <a:ext cx="4347490" cy="2745246"/>
          </a:xfrm>
          <a:prstGeom prst="rect">
            <a:avLst/>
          </a:prstGeom>
        </p:spPr>
      </p:pic>
      <p:sp>
        <p:nvSpPr>
          <p:cNvPr id="9" name="Content Placeholder 3">
            <a:extLst>
              <a:ext uri="{FF2B5EF4-FFF2-40B4-BE49-F238E27FC236}">
                <a16:creationId xmlns:a16="http://schemas.microsoft.com/office/drawing/2014/main" id="{DF2C1392-3DE9-44DE-B25C-60B9A45A99C1}"/>
              </a:ext>
            </a:extLst>
          </p:cNvPr>
          <p:cNvSpPr txBox="1">
            <a:spLocks/>
          </p:cNvSpPr>
          <p:nvPr/>
        </p:nvSpPr>
        <p:spPr>
          <a:xfrm>
            <a:off x="626212" y="1609009"/>
            <a:ext cx="5687620" cy="4371922"/>
          </a:xfrm>
          <a:prstGeom prst="rect">
            <a:avLst/>
          </a:prstGeom>
          <a:noFill/>
        </p:spPr>
        <p:txBody>
          <a:bodyPr>
            <a:no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t>
            </a: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ustomer Service:</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FF3399"/>
                </a:solidFill>
                <a:effectLst/>
                <a:uLnTx/>
                <a:uFillTx/>
                <a:latin typeface="Montserrat" panose="00000500000000000000" pitchFamily="2" charset="0"/>
                <a:ea typeface="+mn-ea"/>
                <a:cs typeface="+mn-cs"/>
              </a:rPr>
              <a:t>1-800-441-5501</a:t>
            </a:r>
            <a:r>
              <a:rPr kumimoji="0" lang="en-US" sz="2000"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rPr>
              <a:t> </a:t>
            </a: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(TTY:771)</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(option 5 for perinatal care support)</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Behavioral Health Options</a:t>
            </a: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FF3399"/>
                </a:solidFill>
                <a:effectLst/>
                <a:uLnTx/>
                <a:uFillTx/>
                <a:latin typeface="Montserrat" panose="00000500000000000000" pitchFamily="2" charset="0"/>
                <a:ea typeface="+mn-ea"/>
                <a:cs typeface="+mn-cs"/>
              </a:rPr>
              <a:t>1-844-513-4954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(option 9 for crisis, 2 for Providers)</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2000"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All Medicaid Benefits listed here in handbook including additional resources and phone numbers: </a:t>
            </a: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6">
                  <a:extLst>
                    <a:ext uri="{A12FA001-AC4F-418D-AE19-62706E023703}">
                      <ahyp:hlinkClr xmlns:ahyp="http://schemas.microsoft.com/office/drawing/2018/hyperlinkcolor" val="tx"/>
                    </a:ext>
                  </a:extLst>
                </a:hlinkClick>
              </a:rPr>
              <a:t>https://www.aetnabetterhealth.com/florida/members/handbook</a:t>
            </a: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rPr>
              <a:t>  </a:t>
            </a:r>
          </a:p>
        </p:txBody>
      </p:sp>
    </p:spTree>
    <p:extLst>
      <p:ext uri="{BB962C8B-B14F-4D97-AF65-F5344CB8AC3E}">
        <p14:creationId xmlns:p14="http://schemas.microsoft.com/office/powerpoint/2010/main" val="1566129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5" name="Picture 4" descr="Health insurance plans for individuals &amp;amp; families, employers, medicare |  UnitedHealthcare">
            <a:extLst>
              <a:ext uri="{FF2B5EF4-FFF2-40B4-BE49-F238E27FC236}">
                <a16:creationId xmlns:a16="http://schemas.microsoft.com/office/drawing/2014/main" id="{C0B80999-C4AB-471B-913D-6176BC4ADD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8148" y="349132"/>
            <a:ext cx="3200400" cy="10056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70E1F4B-0602-4D04-8AAD-AB69E280FE8C}"/>
              </a:ext>
            </a:extLst>
          </p:cNvPr>
          <p:cNvPicPr>
            <a:picLocks noChangeAspect="1"/>
          </p:cNvPicPr>
          <p:nvPr/>
        </p:nvPicPr>
        <p:blipFill>
          <a:blip r:embed="rId4"/>
          <a:stretch>
            <a:fillRect/>
          </a:stretch>
        </p:blipFill>
        <p:spPr>
          <a:xfrm>
            <a:off x="7475219" y="441168"/>
            <a:ext cx="4170681" cy="2740040"/>
          </a:xfrm>
          <a:prstGeom prst="rect">
            <a:avLst/>
          </a:prstGeom>
        </p:spPr>
      </p:pic>
      <p:pic>
        <p:nvPicPr>
          <p:cNvPr id="7" name="Picture 6">
            <a:extLst>
              <a:ext uri="{FF2B5EF4-FFF2-40B4-BE49-F238E27FC236}">
                <a16:creationId xmlns:a16="http://schemas.microsoft.com/office/drawing/2014/main" id="{E5585DD5-3784-4B93-B1C5-A0161916EDB0}"/>
              </a:ext>
            </a:extLst>
          </p:cNvPr>
          <p:cNvPicPr>
            <a:picLocks noChangeAspect="1"/>
          </p:cNvPicPr>
          <p:nvPr/>
        </p:nvPicPr>
        <p:blipFill>
          <a:blip r:embed="rId5"/>
          <a:stretch>
            <a:fillRect/>
          </a:stretch>
        </p:blipFill>
        <p:spPr>
          <a:xfrm>
            <a:off x="7475219" y="3429000"/>
            <a:ext cx="4194707" cy="2645526"/>
          </a:xfrm>
          <a:prstGeom prst="rect">
            <a:avLst/>
          </a:prstGeom>
        </p:spPr>
      </p:pic>
      <p:sp>
        <p:nvSpPr>
          <p:cNvPr id="9" name="Content Placeholder 3">
            <a:extLst>
              <a:ext uri="{FF2B5EF4-FFF2-40B4-BE49-F238E27FC236}">
                <a16:creationId xmlns:a16="http://schemas.microsoft.com/office/drawing/2014/main" id="{49EB3ED8-03B1-4866-A0A8-BFC6382958BF}"/>
              </a:ext>
            </a:extLst>
          </p:cNvPr>
          <p:cNvSpPr txBox="1">
            <a:spLocks/>
          </p:cNvSpPr>
          <p:nvPr/>
        </p:nvSpPr>
        <p:spPr>
          <a:xfrm>
            <a:off x="331077" y="1354745"/>
            <a:ext cx="7144142" cy="4875122"/>
          </a:xfrm>
          <a:prstGeom prst="rect">
            <a:avLst/>
          </a:prstGeom>
          <a:noFill/>
        </p:spPr>
        <p:txBody>
          <a:bodyPr>
            <a:no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t>
            </a: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ustomer Service:</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rPr>
              <a:t>1-855-356-6098 </a:t>
            </a: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(TTY:771)</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Behavioral Health:</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rPr>
              <a:t>1-877-711-3662</a:t>
            </a:r>
          </a:p>
          <a:p>
            <a:pPr marL="0" lvl="0" indent="0">
              <a:buNone/>
              <a:tabLst>
                <a:tab pos="6461125" algn="l"/>
              </a:tabLst>
              <a:defRPr/>
            </a:pPr>
            <a:r>
              <a:rPr lang="en-US" sz="2000" dirty="0"/>
              <a:t>Crisis text line: Text “Home” to 741741</a:t>
            </a:r>
          </a:p>
          <a:p>
            <a:pPr marL="0" lvl="0" indent="0">
              <a:buNone/>
              <a:tabLst>
                <a:tab pos="6461125" algn="l"/>
              </a:tabLst>
              <a:defRPr/>
            </a:pPr>
            <a:endPar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List of additional Phone Numbers: </a:t>
            </a: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6">
                  <a:extLst>
                    <a:ext uri="{A12FA001-AC4F-418D-AE19-62706E023703}">
                      <ahyp:hlinkClr xmlns:ahyp="http://schemas.microsoft.com/office/drawing/2018/hyperlinkcolor" val="tx"/>
                    </a:ext>
                  </a:extLst>
                </a:hlinkClick>
              </a:rPr>
              <a:t>https://www.uhc.com/member-resources/health-care-programs</a:t>
            </a:r>
            <a:endPar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Pregnancy Services:</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1-800-599-5985</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7">
                  <a:extLst>
                    <a:ext uri="{A12FA001-AC4F-418D-AE19-62706E023703}">
                      <ahyp:hlinkClr xmlns:ahyp="http://schemas.microsoft.com/office/drawing/2018/hyperlinkcolor" val="tx"/>
                    </a:ext>
                  </a:extLst>
                </a:hlinkClick>
              </a:rPr>
              <a:t>https://www.uhcprovider.com/en/resource-library/maternity-support.html</a:t>
            </a:r>
            <a:endParaRPr kumimoji="0" lang="en-US" sz="2000"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841671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6" name="Title 1">
            <a:extLst>
              <a:ext uri="{FF2B5EF4-FFF2-40B4-BE49-F238E27FC236}">
                <a16:creationId xmlns:a16="http://schemas.microsoft.com/office/drawing/2014/main" id="{589066C8-4103-4708-B59C-DE4DA67D8421}"/>
              </a:ext>
            </a:extLst>
          </p:cNvPr>
          <p:cNvSpPr txBox="1">
            <a:spLocks/>
          </p:cNvSpPr>
          <p:nvPr/>
        </p:nvSpPr>
        <p:spPr>
          <a:xfrm>
            <a:off x="609600" y="895866"/>
            <a:ext cx="109728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No Medicaid benefits yet?</a:t>
            </a:r>
          </a:p>
        </p:txBody>
      </p:sp>
      <p:sp>
        <p:nvSpPr>
          <p:cNvPr id="7" name="Content Placeholder 2">
            <a:extLst>
              <a:ext uri="{FF2B5EF4-FFF2-40B4-BE49-F238E27FC236}">
                <a16:creationId xmlns:a16="http://schemas.microsoft.com/office/drawing/2014/main" id="{63833072-E783-4807-9C9C-D0ADD86B5063}"/>
              </a:ext>
            </a:extLst>
          </p:cNvPr>
          <p:cNvSpPr txBox="1">
            <a:spLocks/>
          </p:cNvSpPr>
          <p:nvPr/>
        </p:nvSpPr>
        <p:spPr>
          <a:xfrm>
            <a:off x="609600" y="1886466"/>
            <a:ext cx="10972800" cy="43434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32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Apply for assistance or check the status of your application at the Florida Department of Children and Families’ </a:t>
            </a:r>
            <a:r>
              <a:rPr kumimoji="0" lang="en-US" sz="32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ACCESS Florida</a:t>
            </a:r>
            <a:r>
              <a:rPr kumimoji="0" lang="en-US" sz="32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website </a:t>
            </a: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defRPr/>
            </a:pPr>
            <a:endParaRPr kumimoji="0" lang="en-US" sz="19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3600" b="1" i="0" u="sng" strike="noStrike" kern="1200" cap="none" spc="0" normalizeH="0" baseline="0" noProof="0" dirty="0">
                <a:ln>
                  <a:noFill/>
                </a:ln>
                <a:solidFill>
                  <a:srgbClr val="92D050"/>
                </a:solidFill>
                <a:effectLst/>
                <a:uLnTx/>
                <a:uFillTx/>
                <a:latin typeface="Montserrat" panose="00000500000000000000" pitchFamily="50" charset="0"/>
                <a:ea typeface="+mn-ea"/>
                <a:cs typeface="+mn-cs"/>
                <a:hlinkClick r:id="rId2" tooltip="Click here to view the link">
                  <a:extLst>
                    <a:ext uri="{A12FA001-AC4F-418D-AE19-62706E023703}">
                      <ahyp:hlinkClr xmlns:ahyp="http://schemas.microsoft.com/office/drawing/2018/hyperlinkcolor" val="tx"/>
                    </a:ext>
                  </a:extLst>
                </a:hlinkClick>
              </a:rPr>
              <a:t>myflorida.com</a:t>
            </a:r>
            <a:r>
              <a:rPr lang="en-US" sz="3600" b="1" u="sng" dirty="0">
                <a:solidFill>
                  <a:srgbClr val="92D050"/>
                </a:solidFill>
                <a:hlinkClick r:id="rId2" tooltip="Click here to view the link">
                  <a:extLst>
                    <a:ext uri="{A12FA001-AC4F-418D-AE19-62706E023703}">
                      <ahyp:hlinkClr xmlns:ahyp="http://schemas.microsoft.com/office/drawing/2018/hyperlinkcolor" val="tx"/>
                    </a:ext>
                  </a:extLst>
                </a:hlinkClick>
              </a:rPr>
              <a:t>/</a:t>
            </a:r>
            <a:r>
              <a:rPr lang="en-US" sz="3600" b="1" u="sng" dirty="0" err="1">
                <a:solidFill>
                  <a:srgbClr val="92D050"/>
                </a:solidFill>
                <a:hlinkClick r:id="rId2" tooltip="Click here to view the link">
                  <a:extLst>
                    <a:ext uri="{A12FA001-AC4F-418D-AE19-62706E023703}">
                      <ahyp:hlinkClr xmlns:ahyp="http://schemas.microsoft.com/office/drawing/2018/hyperlinkcolor" val="tx"/>
                    </a:ext>
                  </a:extLst>
                </a:hlinkClick>
              </a:rPr>
              <a:t>accessflorida</a:t>
            </a:r>
            <a:endParaRPr kumimoji="0" lang="en-US" sz="3600" b="1" i="0" u="sng" strike="noStrike" kern="1200" cap="none" spc="0" normalizeH="0" baseline="0" noProof="0" dirty="0">
              <a:ln>
                <a:noFill/>
              </a:ln>
              <a:solidFill>
                <a:srgbClr val="92D050"/>
              </a:solidFill>
              <a:effectLst/>
              <a:uLnTx/>
              <a:uFillTx/>
              <a:latin typeface="Montserrat" panose="00000500000000000000" pitchFamily="50"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3600" b="1" i="0" u="none" strike="noStrike" kern="1200" cap="none" spc="0" normalizeH="0" baseline="0" noProof="0" dirty="0">
                <a:ln>
                  <a:noFill/>
                </a:ln>
                <a:solidFill>
                  <a:srgbClr val="E500AC"/>
                </a:solidFill>
                <a:effectLst/>
                <a:uLnTx/>
                <a:uFillTx/>
                <a:latin typeface="Montserrat" panose="00000500000000000000" pitchFamily="50" charset="0"/>
                <a:ea typeface="+mn-ea"/>
                <a:cs typeface="+mn-cs"/>
              </a:rPr>
              <a:t>1-866-762-2237</a:t>
            </a:r>
            <a:r>
              <a:rPr kumimoji="0" lang="en-US" sz="3600" b="0" i="0" u="none" strike="noStrike" kern="1200" cap="none" spc="0" normalizeH="0" baseline="0" noProof="0" dirty="0">
                <a:ln>
                  <a:noFill/>
                </a:ln>
                <a:solidFill>
                  <a:srgbClr val="E500AC"/>
                </a:solidFill>
                <a:effectLst/>
                <a:uLnTx/>
                <a:uFillTx/>
                <a:latin typeface="Montserrat" panose="00000500000000000000" pitchFamily="50" charset="0"/>
                <a:ea typeface="+mn-ea"/>
                <a:cs typeface="+mn-cs"/>
              </a:rPr>
              <a:t>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3600" b="1" i="0" u="none" strike="noStrike" kern="1200" cap="none" spc="0" normalizeH="0" baseline="0" noProof="0" dirty="0">
                <a:ln>
                  <a:noFill/>
                </a:ln>
                <a:solidFill>
                  <a:srgbClr val="E500AC"/>
                </a:solidFill>
                <a:effectLst/>
                <a:uLnTx/>
                <a:uFillTx/>
                <a:latin typeface="Montserrat" panose="00000500000000000000" pitchFamily="50" charset="0"/>
                <a:ea typeface="+mn-ea"/>
                <a:cs typeface="+mn-cs"/>
              </a:rPr>
              <a:t>*Recommendation: Obtain confirmation of pregnancy at first OB appointment</a:t>
            </a:r>
          </a:p>
        </p:txBody>
      </p:sp>
    </p:spTree>
    <p:extLst>
      <p:ext uri="{BB962C8B-B14F-4D97-AF65-F5344CB8AC3E}">
        <p14:creationId xmlns:p14="http://schemas.microsoft.com/office/powerpoint/2010/main" val="3132603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Title 1">
            <a:extLst>
              <a:ext uri="{FF2B5EF4-FFF2-40B4-BE49-F238E27FC236}">
                <a16:creationId xmlns:a16="http://schemas.microsoft.com/office/drawing/2014/main" id="{52231DCA-55C6-4D05-971E-4719ABD5AE0F}"/>
              </a:ext>
            </a:extLst>
          </p:cNvPr>
          <p:cNvSpPr txBox="1">
            <a:spLocks/>
          </p:cNvSpPr>
          <p:nvPr/>
        </p:nvSpPr>
        <p:spPr>
          <a:xfrm>
            <a:off x="619760" y="1735149"/>
            <a:ext cx="11572240" cy="416560"/>
          </a:xfrm>
          <a:prstGeom prst="rect">
            <a:avLst/>
          </a:prstGeom>
          <a:solidFill>
            <a:srgbClr val="FFFFFF"/>
          </a:solidFill>
        </p:spPr>
        <p:txBody>
          <a:bodyPr vert="horz" lIns="91440" tIns="45720" rIns="91440" bIns="45720" rtlCol="0" anchor="ctr">
            <a:noAutofit/>
          </a:bodyPr>
          <a:lstStyle>
            <a:lvl1pPr algn="l"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br>
              <a:rPr kumimoji="0" lang="en-US"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br>
            <a:r>
              <a:rPr kumimoji="0" lang="en-US" sz="40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Need help applying for coverage?</a:t>
            </a:r>
            <a:endParaRPr kumimoji="0" lang="en-US"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endParaRPr>
          </a:p>
        </p:txBody>
      </p:sp>
      <p:sp>
        <p:nvSpPr>
          <p:cNvPr id="9" name="Content Placeholder 4">
            <a:extLst>
              <a:ext uri="{FF2B5EF4-FFF2-40B4-BE49-F238E27FC236}">
                <a16:creationId xmlns:a16="http://schemas.microsoft.com/office/drawing/2014/main" id="{85E15359-D792-4196-9A24-0EBCBE7A447D}"/>
              </a:ext>
            </a:extLst>
          </p:cNvPr>
          <p:cNvSpPr txBox="1">
            <a:spLocks/>
          </p:cNvSpPr>
          <p:nvPr/>
        </p:nvSpPr>
        <p:spPr>
          <a:xfrm>
            <a:off x="5431649" y="2329954"/>
            <a:ext cx="5614389" cy="38329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0" marR="0" lvl="0" indent="0" algn="l" defTabSz="914400" rtl="0" eaLnBrk="1" fontAlgn="auto" latinLnBrk="0" hangingPunct="1">
              <a:lnSpc>
                <a:spcPct val="100000"/>
              </a:lnSpc>
              <a:spcBef>
                <a:spcPct val="20000"/>
              </a:spcBef>
              <a:spcAft>
                <a:spcPts val="0"/>
              </a:spcAft>
              <a:buClr>
                <a:srgbClr val="FF3399"/>
              </a:buClr>
              <a:buSzTx/>
              <a:buNone/>
              <a:tabLst/>
              <a:defRPr/>
            </a:pPr>
            <a:r>
              <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Helps connect adults and children to no/low cost coverage through:</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Health Insurance Marketplace</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Florida Medicaid</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Hillsborough County Health Plans</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2000" b="0" i="0" u="none" strike="noStrike" kern="1200" cap="none" spc="0" normalizeH="0" baseline="0" noProof="0" dirty="0" err="1">
                <a:ln>
                  <a:noFill/>
                </a:ln>
                <a:solidFill>
                  <a:srgbClr val="000000"/>
                </a:solidFill>
                <a:effectLst/>
                <a:uLnTx/>
                <a:uFillTx/>
                <a:latin typeface="Montserrat" panose="00000500000000000000" pitchFamily="50" charset="0"/>
                <a:ea typeface="+mn-ea"/>
                <a:cs typeface="+mn-cs"/>
              </a:rPr>
              <a:t>Medikids</a:t>
            </a: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Florida Healthy Kids</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Children's Medical Services (CMS)</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pic>
        <p:nvPicPr>
          <p:cNvPr id="10" name="Content Placeholder 3">
            <a:extLst>
              <a:ext uri="{FF2B5EF4-FFF2-40B4-BE49-F238E27FC236}">
                <a16:creationId xmlns:a16="http://schemas.microsoft.com/office/drawing/2014/main" id="{54763FBF-A4B4-4598-8B5E-DA2127F9C2CE}"/>
              </a:ext>
            </a:extLst>
          </p:cNvPr>
          <p:cNvPicPr>
            <a:picLocks noChangeAspect="1"/>
          </p:cNvPicPr>
          <p:nvPr/>
        </p:nvPicPr>
        <p:blipFill>
          <a:blip r:embed="rId2"/>
          <a:stretch>
            <a:fillRect/>
          </a:stretch>
        </p:blipFill>
        <p:spPr>
          <a:xfrm>
            <a:off x="4209134" y="426640"/>
            <a:ext cx="4029710" cy="985600"/>
          </a:xfrm>
          <a:prstGeom prst="rect">
            <a:avLst/>
          </a:prstGeom>
        </p:spPr>
      </p:pic>
      <p:sp>
        <p:nvSpPr>
          <p:cNvPr id="11" name="Content Placeholder 3">
            <a:extLst>
              <a:ext uri="{FF2B5EF4-FFF2-40B4-BE49-F238E27FC236}">
                <a16:creationId xmlns:a16="http://schemas.microsoft.com/office/drawing/2014/main" id="{25676A0F-F731-40B3-815F-760C14EA06BF}"/>
              </a:ext>
            </a:extLst>
          </p:cNvPr>
          <p:cNvSpPr txBox="1">
            <a:spLocks/>
          </p:cNvSpPr>
          <p:nvPr/>
        </p:nvSpPr>
        <p:spPr>
          <a:xfrm>
            <a:off x="171593" y="3123304"/>
            <a:ext cx="5614389" cy="2819129"/>
          </a:xfrm>
          <a:prstGeom prst="rect">
            <a:avLst/>
          </a:prstGeom>
          <a:noFill/>
        </p:spPr>
        <p:txBody>
          <a:bodyPr>
            <a:no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Phone: </a:t>
            </a:r>
          </a:p>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rPr>
              <a:t>813-995-7005</a:t>
            </a:r>
          </a:p>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endParaRPr kumimoji="0" lang="en-US" b="1" i="0" u="none" strike="noStrike" kern="1200" cap="none" spc="0" normalizeH="0" baseline="0" noProof="0" dirty="0">
              <a:ln>
                <a:noFill/>
              </a:ln>
              <a:solidFill>
                <a:srgbClr val="E500AC"/>
              </a:solidFill>
              <a:effectLst/>
              <a:uLnTx/>
              <a:uFillTx/>
              <a:latin typeface="Montserrat" panose="00000500000000000000" pitchFamily="2" charset="0"/>
              <a:ea typeface="+mn-ea"/>
              <a:cs typeface="+mn-cs"/>
            </a:endParaRPr>
          </a:p>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tab pos="6461125" algn="l"/>
              </a:tabLst>
              <a:defRPr/>
            </a:pPr>
            <a:r>
              <a:rPr kumimoji="0" lang="en-US"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rPr>
              <a:t>Website: </a:t>
            </a:r>
            <a:r>
              <a:rPr kumimoji="0" lang="en-US"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hlinkClick r:id="rId3"/>
              </a:rPr>
              <a:t>www.familyhealthcarefdn.org</a:t>
            </a:r>
            <a:r>
              <a:rPr kumimoji="0" lang="en-US" b="1" i="0" u="none" strike="noStrike" kern="1200" cap="none" spc="0" normalizeH="0" baseline="0" noProof="0" dirty="0">
                <a:ln>
                  <a:noFill/>
                </a:ln>
                <a:solidFill>
                  <a:srgbClr val="92D050"/>
                </a:solidFill>
                <a:effectLst/>
                <a:uLnTx/>
                <a:uFillTx/>
                <a:latin typeface="Montserrat" panose="00000500000000000000" pitchFamily="2" charset="0"/>
                <a:ea typeface="+mn-ea"/>
                <a:cs typeface="+mn-cs"/>
              </a:rPr>
              <a:t>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tab pos="6461125" algn="l"/>
              </a:tabLst>
              <a:defRPr/>
            </a:pPr>
            <a:endParaRPr kumimoji="0" lang="en-US" sz="2500" b="1" i="0" u="none" strike="noStrike" kern="1200" cap="none" spc="0" normalizeH="0" baseline="0" noProof="0" dirty="0">
              <a:ln>
                <a:noFill/>
              </a:ln>
              <a:solidFill>
                <a:srgbClr val="000000"/>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1819929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4" name="Picture 3">
            <a:extLst>
              <a:ext uri="{FF2B5EF4-FFF2-40B4-BE49-F238E27FC236}">
                <a16:creationId xmlns:a16="http://schemas.microsoft.com/office/drawing/2014/main" id="{C9BCE17A-022A-42C3-BDC5-71481D3253E9}"/>
              </a:ext>
            </a:extLst>
          </p:cNvPr>
          <p:cNvPicPr>
            <a:picLocks noChangeAspect="1"/>
          </p:cNvPicPr>
          <p:nvPr/>
        </p:nvPicPr>
        <p:blipFill rotWithShape="1">
          <a:blip r:embed="rId2"/>
          <a:srcRect l="6677" t="308" r="6524" b="2291"/>
          <a:stretch/>
        </p:blipFill>
        <p:spPr>
          <a:xfrm>
            <a:off x="2865538" y="181094"/>
            <a:ext cx="2712541" cy="5911945"/>
          </a:xfrm>
          <a:prstGeom prst="rect">
            <a:avLst/>
          </a:prstGeom>
          <a:ln w="19050">
            <a:solidFill>
              <a:schemeClr val="bg1">
                <a:lumMod val="75000"/>
              </a:schemeClr>
            </a:solidFill>
          </a:ln>
        </p:spPr>
      </p:pic>
      <p:pic>
        <p:nvPicPr>
          <p:cNvPr id="5" name="Picture 4">
            <a:extLst>
              <a:ext uri="{FF2B5EF4-FFF2-40B4-BE49-F238E27FC236}">
                <a16:creationId xmlns:a16="http://schemas.microsoft.com/office/drawing/2014/main" id="{F3745A43-0A6B-4C44-9451-94D47BFE207D}"/>
              </a:ext>
            </a:extLst>
          </p:cNvPr>
          <p:cNvPicPr>
            <a:picLocks noChangeAspect="1"/>
          </p:cNvPicPr>
          <p:nvPr/>
        </p:nvPicPr>
        <p:blipFill rotWithShape="1">
          <a:blip r:embed="rId3"/>
          <a:srcRect l="6608" t="6260" r="7483" b="3740"/>
          <a:stretch/>
        </p:blipFill>
        <p:spPr>
          <a:xfrm>
            <a:off x="6613923" y="181093"/>
            <a:ext cx="2846493" cy="5911945"/>
          </a:xfrm>
          <a:prstGeom prst="rect">
            <a:avLst/>
          </a:prstGeom>
          <a:ln w="19050">
            <a:solidFill>
              <a:schemeClr val="bg1">
                <a:lumMod val="75000"/>
              </a:schemeClr>
            </a:solidFill>
          </a:ln>
        </p:spPr>
      </p:pic>
    </p:spTree>
    <p:extLst>
      <p:ext uri="{BB962C8B-B14F-4D97-AF65-F5344CB8AC3E}">
        <p14:creationId xmlns:p14="http://schemas.microsoft.com/office/powerpoint/2010/main" val="2508916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6" name="Title 1">
            <a:extLst>
              <a:ext uri="{FF2B5EF4-FFF2-40B4-BE49-F238E27FC236}">
                <a16:creationId xmlns:a16="http://schemas.microsoft.com/office/drawing/2014/main" id="{92B52758-3647-40E1-9E57-BDDFD6F3DABB}"/>
              </a:ext>
            </a:extLst>
          </p:cNvPr>
          <p:cNvSpPr txBox="1">
            <a:spLocks/>
          </p:cNvSpPr>
          <p:nvPr/>
        </p:nvSpPr>
        <p:spPr>
          <a:xfrm>
            <a:off x="620358" y="76200"/>
            <a:ext cx="10972800" cy="1143000"/>
          </a:xfrm>
          <a:prstGeom prst="rect">
            <a:avLst/>
          </a:prstGeom>
          <a:solidFill>
            <a:srgbClr val="FFFFFF"/>
          </a:solidFill>
        </p:spPr>
        <p:txBody>
          <a:bodyPr vert="horz" lIns="91440" tIns="45720" rIns="91440" bIns="45720" rtlCol="0" anchor="ctr">
            <a:normAutofit/>
          </a:bodyPr>
          <a:lstStyle>
            <a:lvl1pPr algn="l"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Utilizing insurance </a:t>
            </a:r>
          </a:p>
        </p:txBody>
      </p:sp>
      <p:sp>
        <p:nvSpPr>
          <p:cNvPr id="7" name="Content Placeholder 2">
            <a:extLst>
              <a:ext uri="{FF2B5EF4-FFF2-40B4-BE49-F238E27FC236}">
                <a16:creationId xmlns:a16="http://schemas.microsoft.com/office/drawing/2014/main" id="{661B6B19-1200-4CDA-95DC-9062CD6E3B6D}"/>
              </a:ext>
            </a:extLst>
          </p:cNvPr>
          <p:cNvSpPr txBox="1">
            <a:spLocks/>
          </p:cNvSpPr>
          <p:nvPr/>
        </p:nvSpPr>
        <p:spPr>
          <a:xfrm>
            <a:off x="609600" y="1219200"/>
            <a:ext cx="10972800" cy="518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None/>
              <a:tabLst/>
              <a:defRPr/>
            </a:pPr>
            <a:r>
              <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Review plan’s enrollment materials and coverage benefit levels: </a:t>
            </a:r>
          </a:p>
          <a:p>
            <a:pPr marL="0" marR="0" lvl="0" indent="0" algn="l" defTabSz="914400" rtl="0" eaLnBrk="1" fontAlgn="auto" latinLnBrk="0" hangingPunct="1">
              <a:lnSpc>
                <a:spcPct val="100000"/>
              </a:lnSpc>
              <a:spcBef>
                <a:spcPct val="20000"/>
              </a:spcBef>
              <a:spcAft>
                <a:spcPts val="0"/>
              </a:spcAft>
              <a:buClr>
                <a:srgbClr val="FF3399"/>
              </a:buClr>
              <a:buSzTx/>
              <a:buNone/>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Does the individual have a log in for their customer service portal?</a:t>
            </a:r>
            <a:endPar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Log in together to do a search of local providers</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Keep in mind providers in-network will be cheaper</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Assist in seeing who has availability</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Review costs and copayments</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Encourage the individual to call and make an appointment</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If there is a wait time, they can seek care at one of our free services while they wait or call their OB/GYN or primary care provider. </a:t>
            </a:r>
          </a:p>
          <a:p>
            <a:pPr marL="457200" marR="0" lvl="1" indent="0" algn="l" defTabSz="914400" rtl="0" eaLnBrk="1" fontAlgn="auto" latinLnBrk="0" hangingPunct="1">
              <a:lnSpc>
                <a:spcPct val="100000"/>
              </a:lnSpc>
              <a:spcBef>
                <a:spcPct val="20000"/>
              </a:spcBef>
              <a:spcAft>
                <a:spcPts val="0"/>
              </a:spcAft>
              <a:buClr>
                <a:srgbClr val="FF3399"/>
              </a:buClr>
              <a:buSzTx/>
              <a:buNone/>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a:t>
            </a:r>
          </a:p>
          <a:p>
            <a:pPr marL="0" marR="0" lvl="0" indent="0" algn="l" defTabSz="914400" rtl="0" eaLnBrk="1" fontAlgn="auto" latinLnBrk="0" hangingPunct="1">
              <a:lnSpc>
                <a:spcPct val="100000"/>
              </a:lnSpc>
              <a:spcBef>
                <a:spcPct val="20000"/>
              </a:spcBef>
              <a:spcAft>
                <a:spcPts val="0"/>
              </a:spcAft>
              <a:buClr>
                <a:srgbClr val="FF3399"/>
              </a:buClr>
              <a:buSzTx/>
              <a:buNone/>
              <a:tabLst/>
              <a:defRPr/>
            </a:pPr>
            <a:r>
              <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Does the individual have a customer service phone number? </a:t>
            </a:r>
            <a:endPar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Customer service reps will sometimes email a list of providers when asked.</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Customer service reps can walk the client through how to search online</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They can also explain benefits and cost of in network vs out of network providers. 	</a:t>
            </a:r>
          </a:p>
        </p:txBody>
      </p:sp>
    </p:spTree>
    <p:extLst>
      <p:ext uri="{BB962C8B-B14F-4D97-AF65-F5344CB8AC3E}">
        <p14:creationId xmlns:p14="http://schemas.microsoft.com/office/powerpoint/2010/main" val="2736314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Title 1">
            <a:extLst>
              <a:ext uri="{FF2B5EF4-FFF2-40B4-BE49-F238E27FC236}">
                <a16:creationId xmlns:a16="http://schemas.microsoft.com/office/drawing/2014/main" id="{26FC9F98-25AD-4802-87FD-33D915960FDD}"/>
              </a:ext>
            </a:extLst>
          </p:cNvPr>
          <p:cNvSpPr txBox="1">
            <a:spLocks/>
          </p:cNvSpPr>
          <p:nvPr/>
        </p:nvSpPr>
        <p:spPr>
          <a:xfrm>
            <a:off x="491884" y="1431049"/>
            <a:ext cx="10363200" cy="1461684"/>
          </a:xfrm>
          <a:prstGeom prst="rect">
            <a:avLst/>
          </a:prstGeom>
          <a:noFill/>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b="1" dirty="0">
              <a:latin typeface="Montserrat" panose="00000500000000000000" pitchFamily="2" charset="0"/>
            </a:endParaRPr>
          </a:p>
          <a:p>
            <a:pPr algn="ctr"/>
            <a:r>
              <a:rPr lang="en-US" sz="5400" b="1">
                <a:latin typeface="Montserrat" panose="00000500000000000000" pitchFamily="2" charset="0"/>
              </a:rPr>
              <a:t>Directory Searches</a:t>
            </a:r>
            <a:endParaRPr lang="en-US" sz="5400" b="1" dirty="0">
              <a:latin typeface="Montserrat" panose="00000500000000000000" pitchFamily="2" charset="0"/>
            </a:endParaRPr>
          </a:p>
        </p:txBody>
      </p:sp>
    </p:spTree>
    <p:extLst>
      <p:ext uri="{BB962C8B-B14F-4D97-AF65-F5344CB8AC3E}">
        <p14:creationId xmlns:p14="http://schemas.microsoft.com/office/powerpoint/2010/main" val="419859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Text Placeholder 1">
            <a:extLst>
              <a:ext uri="{FF2B5EF4-FFF2-40B4-BE49-F238E27FC236}">
                <a16:creationId xmlns:a16="http://schemas.microsoft.com/office/drawing/2014/main" id="{D2F57D33-4DDE-4041-8FC4-A7BA2A0ECADC}"/>
              </a:ext>
            </a:extLst>
          </p:cNvPr>
          <p:cNvSpPr txBox="1">
            <a:spLocks/>
          </p:cNvSpPr>
          <p:nvPr/>
        </p:nvSpPr>
        <p:spPr>
          <a:xfrm>
            <a:off x="627130" y="4430266"/>
            <a:ext cx="733196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hlinkClick r:id="rId3"/>
              </a:rPr>
              <a:t>https://www.postpartum.net/get-help/</a:t>
            </a: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 </a:t>
            </a:r>
          </a:p>
        </p:txBody>
      </p:sp>
      <p:sp>
        <p:nvSpPr>
          <p:cNvPr id="9" name="Content Placeholder 2">
            <a:extLst>
              <a:ext uri="{FF2B5EF4-FFF2-40B4-BE49-F238E27FC236}">
                <a16:creationId xmlns:a16="http://schemas.microsoft.com/office/drawing/2014/main" id="{8586E33C-C87B-404C-B71E-D46DEA009770}"/>
              </a:ext>
            </a:extLst>
          </p:cNvPr>
          <p:cNvSpPr txBox="1">
            <a:spLocks/>
          </p:cNvSpPr>
          <p:nvPr/>
        </p:nvSpPr>
        <p:spPr>
          <a:xfrm>
            <a:off x="1135567" y="2580591"/>
            <a:ext cx="10515600" cy="3429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Text or call help line</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Provider search by specific categories and areas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Closed Facebook group</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Online support groups by categories and characteristics</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Awareness posters </a:t>
            </a:r>
          </a:p>
        </p:txBody>
      </p:sp>
      <p:pic>
        <p:nvPicPr>
          <p:cNvPr id="10" name="Picture 2" descr="Postpartum Support International (PSI)">
            <a:extLst>
              <a:ext uri="{FF2B5EF4-FFF2-40B4-BE49-F238E27FC236}">
                <a16:creationId xmlns:a16="http://schemas.microsoft.com/office/drawing/2014/main" id="{67B3D8CA-FAC9-438C-84DF-AE1E136D09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2400"/>
            <a:ext cx="3657600" cy="15694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D0DB4B0-11DC-44AE-A970-4B9076132DC3}"/>
              </a:ext>
            </a:extLst>
          </p:cNvPr>
          <p:cNvPicPr>
            <a:picLocks noChangeAspect="1"/>
          </p:cNvPicPr>
          <p:nvPr/>
        </p:nvPicPr>
        <p:blipFill>
          <a:blip r:embed="rId5"/>
          <a:stretch>
            <a:fillRect/>
          </a:stretch>
        </p:blipFill>
        <p:spPr>
          <a:xfrm>
            <a:off x="619760" y="1750326"/>
            <a:ext cx="4267570" cy="810838"/>
          </a:xfrm>
          <a:prstGeom prst="rect">
            <a:avLst/>
          </a:prstGeom>
        </p:spPr>
      </p:pic>
    </p:spTree>
    <p:extLst>
      <p:ext uri="{BB962C8B-B14F-4D97-AF65-F5344CB8AC3E}">
        <p14:creationId xmlns:p14="http://schemas.microsoft.com/office/powerpoint/2010/main" val="3362865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Text Placeholder 1">
            <a:extLst>
              <a:ext uri="{FF2B5EF4-FFF2-40B4-BE49-F238E27FC236}">
                <a16:creationId xmlns:a16="http://schemas.microsoft.com/office/drawing/2014/main" id="{1976C46E-C0BA-407B-BB27-19D59C3408D6}"/>
              </a:ext>
            </a:extLst>
          </p:cNvPr>
          <p:cNvSpPr txBox="1">
            <a:spLocks/>
          </p:cNvSpPr>
          <p:nvPr/>
        </p:nvSpPr>
        <p:spPr>
          <a:xfrm>
            <a:off x="0" y="5525779"/>
            <a:ext cx="12192000"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hlinkClick r:id="rId3"/>
              </a:rPr>
              <a:t>https://psidirectory.com/</a:t>
            </a: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 </a:t>
            </a:r>
          </a:p>
        </p:txBody>
      </p:sp>
      <p:pic>
        <p:nvPicPr>
          <p:cNvPr id="8" name="Content Placeholder 6">
            <a:extLst>
              <a:ext uri="{FF2B5EF4-FFF2-40B4-BE49-F238E27FC236}">
                <a16:creationId xmlns:a16="http://schemas.microsoft.com/office/drawing/2014/main" id="{A956945B-2DF8-4F9D-9756-4709FDE8018F}"/>
              </a:ext>
            </a:extLst>
          </p:cNvPr>
          <p:cNvPicPr>
            <a:picLocks noChangeAspect="1"/>
          </p:cNvPicPr>
          <p:nvPr/>
        </p:nvPicPr>
        <p:blipFill rotWithShape="1">
          <a:blip r:embed="rId4"/>
          <a:srcRect l="55725" t="11787" r="5018" b="3406"/>
          <a:stretch/>
        </p:blipFill>
        <p:spPr>
          <a:xfrm>
            <a:off x="2498082" y="1354655"/>
            <a:ext cx="7195835" cy="4372151"/>
          </a:xfrm>
          <a:prstGeom prst="rect">
            <a:avLst/>
          </a:prstGeom>
          <a:ln w="19050">
            <a:solidFill>
              <a:schemeClr val="bg1">
                <a:lumMod val="75000"/>
              </a:schemeClr>
            </a:solidFill>
          </a:ln>
        </p:spPr>
      </p:pic>
      <p:sp>
        <p:nvSpPr>
          <p:cNvPr id="9" name="Title 5">
            <a:extLst>
              <a:ext uri="{FF2B5EF4-FFF2-40B4-BE49-F238E27FC236}">
                <a16:creationId xmlns:a16="http://schemas.microsoft.com/office/drawing/2014/main" id="{E3301B7A-6996-4488-A3EC-EA98A9D6D2B8}"/>
              </a:ext>
            </a:extLst>
          </p:cNvPr>
          <p:cNvSpPr txBox="1">
            <a:spLocks/>
          </p:cNvSpPr>
          <p:nvPr/>
        </p:nvSpPr>
        <p:spPr>
          <a:xfrm>
            <a:off x="1085850" y="434838"/>
            <a:ext cx="10020300" cy="8973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Provider directory:</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 specializing in </a:t>
            </a:r>
            <a:r>
              <a:rPr kumimoji="0" lang="en-US" sz="2400" b="1" i="0" u="none" strike="noStrike" kern="1200" cap="all" spc="0" normalizeH="0" baseline="0" noProof="0" dirty="0" err="1">
                <a:ln>
                  <a:noFill/>
                </a:ln>
                <a:solidFill>
                  <a:srgbClr val="000000"/>
                </a:solidFill>
                <a:effectLst/>
                <a:uLnTx/>
                <a:uFillTx/>
                <a:latin typeface="Montserrat" panose="00000500000000000000" pitchFamily="50" charset="0"/>
                <a:ea typeface="+mj-ea"/>
                <a:cs typeface="+mj-cs"/>
              </a:rPr>
              <a:t>ppd</a:t>
            </a:r>
            <a:endParaRPr kumimoji="0" lang="en-US" sz="24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endParaRPr>
          </a:p>
        </p:txBody>
      </p:sp>
      <p:pic>
        <p:nvPicPr>
          <p:cNvPr id="10" name="Picture 2" descr="Postpartum Support International (PSI)">
            <a:extLst>
              <a:ext uri="{FF2B5EF4-FFF2-40B4-BE49-F238E27FC236}">
                <a16:creationId xmlns:a16="http://schemas.microsoft.com/office/drawing/2014/main" id="{4F658CFF-830C-488D-BE73-103A19B21A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1969"/>
            <a:ext cx="3657600" cy="1569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953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9" name="Text Placeholder 1">
            <a:extLst>
              <a:ext uri="{FF2B5EF4-FFF2-40B4-BE49-F238E27FC236}">
                <a16:creationId xmlns:a16="http://schemas.microsoft.com/office/drawing/2014/main" id="{8960DC55-9603-46F1-94BA-AAB4D5C19170}"/>
              </a:ext>
            </a:extLst>
          </p:cNvPr>
          <p:cNvSpPr txBox="1">
            <a:spLocks/>
          </p:cNvSpPr>
          <p:nvPr/>
        </p:nvSpPr>
        <p:spPr>
          <a:xfrm>
            <a:off x="-529844" y="5272399"/>
            <a:ext cx="923696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lvl="0">
              <a:defRPr/>
            </a:pPr>
            <a:r>
              <a:rPr lang="en-US" dirty="0">
                <a:solidFill>
                  <a:srgbClr val="92D050">
                    <a:lumMod val="75000"/>
                  </a:srgbClr>
                </a:solidFill>
                <a:hlinkClick r:id="rId3"/>
              </a:rPr>
              <a:t>https://flmomsmhresources.org/</a:t>
            </a:r>
            <a:r>
              <a:rPr lang="en-US" dirty="0">
                <a:solidFill>
                  <a:srgbClr val="92D050">
                    <a:lumMod val="75000"/>
                  </a:srgbClr>
                </a:solidFill>
              </a:rPr>
              <a:t> </a:t>
            </a:r>
            <a:endPar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p:txBody>
      </p:sp>
      <p:sp>
        <p:nvSpPr>
          <p:cNvPr id="10" name="Content Placeholder 2">
            <a:extLst>
              <a:ext uri="{FF2B5EF4-FFF2-40B4-BE49-F238E27FC236}">
                <a16:creationId xmlns:a16="http://schemas.microsoft.com/office/drawing/2014/main" id="{3CF28E7C-BDF5-4768-A265-F645E852F1C5}"/>
              </a:ext>
            </a:extLst>
          </p:cNvPr>
          <p:cNvSpPr txBox="1">
            <a:spLocks/>
          </p:cNvSpPr>
          <p:nvPr/>
        </p:nvSpPr>
        <p:spPr>
          <a:xfrm>
            <a:off x="1310898" y="2432833"/>
            <a:ext cx="10195302" cy="27736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sp>
        <p:nvSpPr>
          <p:cNvPr id="11" name="Text Placeholder 4">
            <a:extLst>
              <a:ext uri="{FF2B5EF4-FFF2-40B4-BE49-F238E27FC236}">
                <a16:creationId xmlns:a16="http://schemas.microsoft.com/office/drawing/2014/main" id="{7C0A178A-DEE5-40B4-8C3D-1F0E895AADF6}"/>
              </a:ext>
            </a:extLst>
          </p:cNvPr>
          <p:cNvSpPr txBox="1">
            <a:spLocks/>
          </p:cNvSpPr>
          <p:nvPr/>
        </p:nvSpPr>
        <p:spPr>
          <a:xfrm>
            <a:off x="685800" y="1540070"/>
            <a:ext cx="4270248"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Available services: </a:t>
            </a:r>
          </a:p>
        </p:txBody>
      </p:sp>
      <p:pic>
        <p:nvPicPr>
          <p:cNvPr id="1026" name="Picture 2" descr="FL BH IMPACT">
            <a:extLst>
              <a:ext uri="{FF2B5EF4-FFF2-40B4-BE49-F238E27FC236}">
                <a16:creationId xmlns:a16="http://schemas.microsoft.com/office/drawing/2014/main" id="{3BCDC45B-A117-4FA8-86D3-74A9A9EB0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774" y="181094"/>
            <a:ext cx="4064666" cy="1363602"/>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2">
            <a:extLst>
              <a:ext uri="{FF2B5EF4-FFF2-40B4-BE49-F238E27FC236}">
                <a16:creationId xmlns:a16="http://schemas.microsoft.com/office/drawing/2014/main" id="{6ECF6504-22EB-4E29-A14C-21F8483AF1C8}"/>
              </a:ext>
            </a:extLst>
          </p:cNvPr>
          <p:cNvSpPr txBox="1">
            <a:spLocks/>
          </p:cNvSpPr>
          <p:nvPr/>
        </p:nvSpPr>
        <p:spPr>
          <a:xfrm>
            <a:off x="1463298" y="2302245"/>
            <a:ext cx="10195302" cy="30566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solidFill>
                  <a:srgbClr val="000000"/>
                </a:solidFill>
                <a:latin typeface="Montserrat" panose="00000500000000000000" pitchFamily="2" charset="0"/>
              </a:rPr>
              <a:t>Statewide Maternal Mental Health Directory </a:t>
            </a:r>
          </a:p>
          <a:p>
            <a:pPr lvl="1"/>
            <a:r>
              <a:rPr lang="en-US" sz="1600" dirty="0">
                <a:solidFill>
                  <a:srgbClr val="000000"/>
                </a:solidFill>
                <a:latin typeface="Montserrat" panose="00000500000000000000" pitchFamily="2" charset="0"/>
              </a:rPr>
              <a:t>By: Agency, Practice Name, Health Care Provider, Geographical Area, Key Words, Zip Codes, and Personalized Care</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Self Care Suggestions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Toolkits and Referral Resources for Clinicians </a:t>
            </a:r>
          </a:p>
        </p:txBody>
      </p:sp>
      <p:pic>
        <p:nvPicPr>
          <p:cNvPr id="4" name="Picture 3">
            <a:extLst>
              <a:ext uri="{FF2B5EF4-FFF2-40B4-BE49-F238E27FC236}">
                <a16:creationId xmlns:a16="http://schemas.microsoft.com/office/drawing/2014/main" id="{A2985608-BB7B-4151-B9FB-48457080ACFF}"/>
              </a:ext>
            </a:extLst>
          </p:cNvPr>
          <p:cNvPicPr>
            <a:picLocks noChangeAspect="1"/>
          </p:cNvPicPr>
          <p:nvPr/>
        </p:nvPicPr>
        <p:blipFill>
          <a:blip r:embed="rId5"/>
          <a:stretch>
            <a:fillRect/>
          </a:stretch>
        </p:blipFill>
        <p:spPr>
          <a:xfrm>
            <a:off x="2674883" y="3917264"/>
            <a:ext cx="6842234" cy="1630295"/>
          </a:xfrm>
          <a:prstGeom prst="rect">
            <a:avLst/>
          </a:prstGeom>
        </p:spPr>
      </p:pic>
    </p:spTree>
    <p:extLst>
      <p:ext uri="{BB962C8B-B14F-4D97-AF65-F5344CB8AC3E}">
        <p14:creationId xmlns:p14="http://schemas.microsoft.com/office/powerpoint/2010/main" val="1344532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Title 1">
            <a:extLst>
              <a:ext uri="{FF2B5EF4-FFF2-40B4-BE49-F238E27FC236}">
                <a16:creationId xmlns:a16="http://schemas.microsoft.com/office/drawing/2014/main" id="{26FC9F98-25AD-4802-87FD-33D915960FDD}"/>
              </a:ext>
            </a:extLst>
          </p:cNvPr>
          <p:cNvSpPr txBox="1">
            <a:spLocks/>
          </p:cNvSpPr>
          <p:nvPr/>
        </p:nvSpPr>
        <p:spPr>
          <a:xfrm>
            <a:off x="619760" y="1746359"/>
            <a:ext cx="10363200" cy="1461684"/>
          </a:xfrm>
          <a:prstGeom prst="rect">
            <a:avLst/>
          </a:prstGeom>
          <a:noFill/>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6000" b="1" dirty="0">
              <a:latin typeface="Montserrat" panose="00000500000000000000" pitchFamily="2" charset="0"/>
            </a:endParaRPr>
          </a:p>
          <a:p>
            <a:pPr algn="ctr"/>
            <a:r>
              <a:rPr lang="en-US" sz="6000" b="1" dirty="0">
                <a:latin typeface="Montserrat" panose="00000500000000000000" pitchFamily="2" charset="0"/>
              </a:rPr>
              <a:t>Direct Services</a:t>
            </a:r>
          </a:p>
        </p:txBody>
      </p:sp>
    </p:spTree>
    <p:extLst>
      <p:ext uri="{BB962C8B-B14F-4D97-AF65-F5344CB8AC3E}">
        <p14:creationId xmlns:p14="http://schemas.microsoft.com/office/powerpoint/2010/main" val="8291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9" name="Text Placeholder 1">
            <a:extLst>
              <a:ext uri="{FF2B5EF4-FFF2-40B4-BE49-F238E27FC236}">
                <a16:creationId xmlns:a16="http://schemas.microsoft.com/office/drawing/2014/main" id="{8960DC55-9603-46F1-94BA-AAB4D5C19170}"/>
              </a:ext>
            </a:extLst>
          </p:cNvPr>
          <p:cNvSpPr txBox="1">
            <a:spLocks/>
          </p:cNvSpPr>
          <p:nvPr/>
        </p:nvSpPr>
        <p:spPr>
          <a:xfrm>
            <a:off x="654558" y="5264571"/>
            <a:ext cx="923696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hlinkClick r:id="rId3"/>
              </a:rPr>
              <a:t>https://baycare.org/hospitals/st-josephs-womens-hospital/services/maternity/postpartum-support</a:t>
            </a: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 </a:t>
            </a:r>
          </a:p>
        </p:txBody>
      </p:sp>
      <p:sp>
        <p:nvSpPr>
          <p:cNvPr id="10" name="Content Placeholder 2">
            <a:extLst>
              <a:ext uri="{FF2B5EF4-FFF2-40B4-BE49-F238E27FC236}">
                <a16:creationId xmlns:a16="http://schemas.microsoft.com/office/drawing/2014/main" id="{3CF28E7C-BDF5-4768-A265-F645E852F1C5}"/>
              </a:ext>
            </a:extLst>
          </p:cNvPr>
          <p:cNvSpPr txBox="1">
            <a:spLocks/>
          </p:cNvSpPr>
          <p:nvPr/>
        </p:nvSpPr>
        <p:spPr>
          <a:xfrm>
            <a:off x="1310898" y="2432833"/>
            <a:ext cx="10195302" cy="27736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Support during pregnancy and postpartum</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Offers phone support, support groups, and linkage to psychiatry if needed</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Offers 12-16 free sessions and teletherapy when needed</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Register for support groups here: </a:t>
            </a:r>
            <a:r>
              <a:rPr kumimoji="0" lang="en-US" sz="2000" b="0" i="0" u="sng" strike="noStrike" kern="1200" cap="none" spc="0" normalizeH="0" baseline="0" noProof="0" dirty="0">
                <a:ln>
                  <a:noFill/>
                </a:ln>
                <a:solidFill>
                  <a:srgbClr val="000000"/>
                </a:solidFill>
                <a:effectLst/>
                <a:uLnTx/>
                <a:uFillTx/>
                <a:latin typeface="Montserrat" panose="00000500000000000000" pitchFamily="50" charset="0"/>
                <a:ea typeface="+mn-ea"/>
                <a:cs typeface="+mn-cs"/>
                <a:hlinkClick r:id="rId4"/>
              </a:rPr>
              <a:t>https://baycare.org/events</a:t>
            </a: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County of residence is not a stipulation</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Email </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hlinkClick r:id="rId5"/>
              </a:rPr>
              <a:t>perinatalsupportservices@BayCare.org</a:t>
            </a: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Call  813-872-3925 8:00am-4:00pm Monday through Friday  </a:t>
            </a:r>
          </a:p>
        </p:txBody>
      </p:sp>
      <p:sp>
        <p:nvSpPr>
          <p:cNvPr id="11" name="Text Placeholder 4">
            <a:extLst>
              <a:ext uri="{FF2B5EF4-FFF2-40B4-BE49-F238E27FC236}">
                <a16:creationId xmlns:a16="http://schemas.microsoft.com/office/drawing/2014/main" id="{7C0A178A-DEE5-40B4-8C3D-1F0E895AADF6}"/>
              </a:ext>
            </a:extLst>
          </p:cNvPr>
          <p:cNvSpPr txBox="1">
            <a:spLocks/>
          </p:cNvSpPr>
          <p:nvPr/>
        </p:nvSpPr>
        <p:spPr>
          <a:xfrm>
            <a:off x="685800" y="1540070"/>
            <a:ext cx="4270248"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Available services: </a:t>
            </a:r>
          </a:p>
        </p:txBody>
      </p:sp>
      <p:pic>
        <p:nvPicPr>
          <p:cNvPr id="12" name="Picture 11">
            <a:extLst>
              <a:ext uri="{FF2B5EF4-FFF2-40B4-BE49-F238E27FC236}">
                <a16:creationId xmlns:a16="http://schemas.microsoft.com/office/drawing/2014/main" id="{A3B75351-79B7-47B0-91FB-F41021B7C499}"/>
              </a:ext>
            </a:extLst>
          </p:cNvPr>
          <p:cNvPicPr>
            <a:picLocks noChangeAspect="1"/>
          </p:cNvPicPr>
          <p:nvPr/>
        </p:nvPicPr>
        <p:blipFill>
          <a:blip r:embed="rId6"/>
          <a:stretch>
            <a:fillRect/>
          </a:stretch>
        </p:blipFill>
        <p:spPr>
          <a:xfrm>
            <a:off x="619760" y="365545"/>
            <a:ext cx="3244011" cy="1135404"/>
          </a:xfrm>
          <a:prstGeom prst="rect">
            <a:avLst/>
          </a:prstGeom>
        </p:spPr>
      </p:pic>
      <p:sp>
        <p:nvSpPr>
          <p:cNvPr id="13" name="TextBox 12">
            <a:extLst>
              <a:ext uri="{FF2B5EF4-FFF2-40B4-BE49-F238E27FC236}">
                <a16:creationId xmlns:a16="http://schemas.microsoft.com/office/drawing/2014/main" id="{DBFA89E9-ECD2-44CC-96FD-E41BCEDBAB5D}"/>
              </a:ext>
            </a:extLst>
          </p:cNvPr>
          <p:cNvSpPr txBox="1"/>
          <p:nvPr/>
        </p:nvSpPr>
        <p:spPr>
          <a:xfrm>
            <a:off x="685800" y="1523813"/>
            <a:ext cx="7010400" cy="369332"/>
          </a:xfrm>
          <a:prstGeom prst="rect">
            <a:avLst/>
          </a:prstGeom>
          <a:noFill/>
        </p:spPr>
        <p:txBody>
          <a:bodyPr wrap="square" rtlCol="0">
            <a:spAutoFit/>
          </a:bodyPr>
          <a:lstStyle/>
          <a:p>
            <a:r>
              <a:rPr lang="en-US" dirty="0">
                <a:solidFill>
                  <a:srgbClr val="000000"/>
                </a:solidFill>
                <a:latin typeface="Myriad Pro"/>
              </a:rPr>
              <a:t>Perinatal Support Program: Contact Mary Frances Lowe</a:t>
            </a:r>
          </a:p>
        </p:txBody>
      </p:sp>
    </p:spTree>
    <p:extLst>
      <p:ext uri="{BB962C8B-B14F-4D97-AF65-F5344CB8AC3E}">
        <p14:creationId xmlns:p14="http://schemas.microsoft.com/office/powerpoint/2010/main" val="334374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Content Placeholder 2">
            <a:extLst>
              <a:ext uri="{FF2B5EF4-FFF2-40B4-BE49-F238E27FC236}">
                <a16:creationId xmlns:a16="http://schemas.microsoft.com/office/drawing/2014/main" id="{B53FA9C3-01BD-473F-A854-EA85E5A90183}"/>
              </a:ext>
            </a:extLst>
          </p:cNvPr>
          <p:cNvSpPr txBox="1">
            <a:spLocks/>
          </p:cNvSpPr>
          <p:nvPr/>
        </p:nvSpPr>
        <p:spPr>
          <a:xfrm>
            <a:off x="1583435" y="1721844"/>
            <a:ext cx="9998965" cy="46469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Call or Text our Help Line</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1-800-944-4773 (4PPD) – English and Spanish</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Online Dad Support Group</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First Friday at 10:00am ET/7:00am PT</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Third Friday at 8:30pm ET/ 5:30pm PT</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Monthly </a:t>
            </a:r>
            <a:r>
              <a:rPr kumimoji="0" lang="en-US" sz="2000" b="0" i="1"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Just for Dads Chat</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1"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a:t>
            </a:r>
            <a:r>
              <a:rPr kumimoji="0" lang="en-US" sz="1800" b="0" i="1" u="none" strike="noStrike" kern="1200" cap="none" spc="0" normalizeH="0" baseline="0" noProof="0" dirty="0">
                <a:ln>
                  <a:noFill/>
                </a:ln>
                <a:solidFill>
                  <a:srgbClr val="000000"/>
                </a:solidFill>
                <a:effectLst/>
                <a:uLnTx/>
                <a:uFillTx/>
                <a:latin typeface="Montserrat" panose="00000500000000000000" pitchFamily="50" charset="0"/>
                <a:ea typeface="+mn-ea"/>
                <a:cs typeface="+mn-cs"/>
                <a:hlinkClick r:id="rId3"/>
              </a:rPr>
              <a:t>https://www.postpartum.net/get-help/chat-with-an-expert-for-dads</a:t>
            </a:r>
            <a:r>
              <a:rPr kumimoji="0" lang="en-US" sz="2000" b="0" i="1" u="none" strike="noStrike" kern="1200" cap="none" spc="0" normalizeH="0" baseline="0" noProof="0" dirty="0">
                <a:ln>
                  <a:noFill/>
                </a:ln>
                <a:solidFill>
                  <a:srgbClr val="000000"/>
                </a:solidFill>
                <a:effectLst/>
                <a:uLnTx/>
                <a:uFillTx/>
                <a:latin typeface="Montserrat" panose="00000500000000000000" pitchFamily="50" charset="0"/>
                <a:ea typeface="+mn-ea"/>
                <a:cs typeface="+mn-cs"/>
                <a:hlinkClick r:id="rId3"/>
              </a:rPr>
              <a:t>/</a:t>
            </a:r>
            <a:r>
              <a:rPr kumimoji="0" lang="en-US" sz="2000" b="0" i="1"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endParaRPr kumimoji="0" lang="en-US" sz="2000" b="0" i="1"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Connect with an experienced dad (S</a:t>
            </a:r>
            <a:r>
              <a:rPr kumimoji="0" lang="en-US" sz="2000" b="0" i="1"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pecialized Coordinator</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and to access additional resources please utilize this website. </a:t>
            </a:r>
          </a:p>
        </p:txBody>
      </p:sp>
      <p:pic>
        <p:nvPicPr>
          <p:cNvPr id="8" name="Picture 2" descr="Postpartum Support International (PSI)">
            <a:extLst>
              <a:ext uri="{FF2B5EF4-FFF2-40B4-BE49-F238E27FC236}">
                <a16:creationId xmlns:a16="http://schemas.microsoft.com/office/drawing/2014/main" id="{95A3E59B-F732-4E47-B34C-355160DD21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1969"/>
            <a:ext cx="3657600" cy="1569443"/>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1">
            <a:extLst>
              <a:ext uri="{FF2B5EF4-FFF2-40B4-BE49-F238E27FC236}">
                <a16:creationId xmlns:a16="http://schemas.microsoft.com/office/drawing/2014/main" id="{48A9EC48-40B8-4D99-96E8-43849C7E0CA2}"/>
              </a:ext>
            </a:extLst>
          </p:cNvPr>
          <p:cNvSpPr txBox="1">
            <a:spLocks/>
          </p:cNvSpPr>
          <p:nvPr/>
        </p:nvSpPr>
        <p:spPr>
          <a:xfrm>
            <a:off x="914400" y="1017756"/>
            <a:ext cx="314096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Help for Dads</a:t>
            </a:r>
          </a:p>
        </p:txBody>
      </p:sp>
    </p:spTree>
    <p:extLst>
      <p:ext uri="{BB962C8B-B14F-4D97-AF65-F5344CB8AC3E}">
        <p14:creationId xmlns:p14="http://schemas.microsoft.com/office/powerpoint/2010/main" val="3327716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Title 1">
            <a:extLst>
              <a:ext uri="{FF2B5EF4-FFF2-40B4-BE49-F238E27FC236}">
                <a16:creationId xmlns:a16="http://schemas.microsoft.com/office/drawing/2014/main" id="{29CBF174-D58E-4672-ABB3-5021753C8D20}"/>
              </a:ext>
            </a:extLst>
          </p:cNvPr>
          <p:cNvSpPr txBox="1">
            <a:spLocks/>
          </p:cNvSpPr>
          <p:nvPr/>
        </p:nvSpPr>
        <p:spPr>
          <a:xfrm>
            <a:off x="2267266" y="394474"/>
            <a:ext cx="7657468" cy="1143000"/>
          </a:xfrm>
          <a:prstGeom prst="rect">
            <a:avLst/>
          </a:prstGeom>
          <a:solidFill>
            <a:sysClr val="window" lastClr="FFFFFF"/>
          </a:solidFill>
        </p:spPr>
        <p:txBody>
          <a:bodyPr vert="horz" lIns="91440" tIns="45720" rIns="91440" bIns="45720" rtlCol="0" anchor="ctr">
            <a:normAutofit/>
          </a:bodyPr>
          <a:lstStyle>
            <a:lvl1pPr algn="l"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        Online Support Meetings </a:t>
            </a:r>
          </a:p>
        </p:txBody>
      </p:sp>
      <p:pic>
        <p:nvPicPr>
          <p:cNvPr id="8" name="Content Placeholder 3">
            <a:extLst>
              <a:ext uri="{FF2B5EF4-FFF2-40B4-BE49-F238E27FC236}">
                <a16:creationId xmlns:a16="http://schemas.microsoft.com/office/drawing/2014/main" id="{D20BA1BD-6B48-4B2D-9725-D68380555E4B}"/>
              </a:ext>
            </a:extLst>
          </p:cNvPr>
          <p:cNvPicPr>
            <a:picLocks noChangeAspect="1"/>
          </p:cNvPicPr>
          <p:nvPr/>
        </p:nvPicPr>
        <p:blipFill rotWithShape="1">
          <a:blip r:embed="rId3"/>
          <a:srcRect l="50000" t="11728" r="3473" b="6790"/>
          <a:stretch/>
        </p:blipFill>
        <p:spPr>
          <a:xfrm>
            <a:off x="1581466" y="1205423"/>
            <a:ext cx="9029068" cy="4447153"/>
          </a:xfrm>
          <a:prstGeom prst="rect">
            <a:avLst/>
          </a:prstGeom>
          <a:ln w="19050">
            <a:solidFill>
              <a:schemeClr val="bg1">
                <a:lumMod val="75000"/>
              </a:schemeClr>
            </a:solidFill>
          </a:ln>
        </p:spPr>
      </p:pic>
      <p:sp>
        <p:nvSpPr>
          <p:cNvPr id="9" name="Rectangle 8">
            <a:extLst>
              <a:ext uri="{FF2B5EF4-FFF2-40B4-BE49-F238E27FC236}">
                <a16:creationId xmlns:a16="http://schemas.microsoft.com/office/drawing/2014/main" id="{E7E6CC99-7383-428D-B910-6CAA54A4E675}"/>
              </a:ext>
            </a:extLst>
          </p:cNvPr>
          <p:cNvSpPr/>
          <p:nvPr/>
        </p:nvSpPr>
        <p:spPr>
          <a:xfrm>
            <a:off x="0" y="5760593"/>
            <a:ext cx="12192000" cy="400110"/>
          </a:xfrm>
          <a:prstGeom prst="rect">
            <a:avLst/>
          </a:prstGeom>
        </p:spPr>
        <p:txBody>
          <a:bodyPr wrap="square">
            <a:spAutoFit/>
          </a:bodyPr>
          <a:lstStyle/>
          <a:p>
            <a:pPr algn="ctr"/>
            <a:r>
              <a:rPr lang="en-US" sz="2000" dirty="0">
                <a:solidFill>
                  <a:srgbClr val="92D050"/>
                </a:solidFill>
                <a:latin typeface="Montserrat" panose="00000500000000000000" pitchFamily="2" charset="0"/>
                <a:hlinkClick r:id="rId4"/>
              </a:rPr>
              <a:t>https://www.postpartum.net/get-help/psi-online-support-meetings/</a:t>
            </a:r>
            <a:r>
              <a:rPr lang="en-US" sz="2000" dirty="0">
                <a:solidFill>
                  <a:srgbClr val="92D050"/>
                </a:solidFill>
                <a:latin typeface="Montserrat" panose="00000500000000000000" pitchFamily="2" charset="0"/>
              </a:rPr>
              <a:t> </a:t>
            </a:r>
          </a:p>
        </p:txBody>
      </p:sp>
      <p:pic>
        <p:nvPicPr>
          <p:cNvPr id="10" name="Picture 2" descr="Postpartum Support International (PSI)">
            <a:extLst>
              <a:ext uri="{FF2B5EF4-FFF2-40B4-BE49-F238E27FC236}">
                <a16:creationId xmlns:a16="http://schemas.microsoft.com/office/drawing/2014/main" id="{8A890901-7B18-47A2-A379-191E1C8C5E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1969"/>
            <a:ext cx="3657600" cy="1569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114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FA367720-CBBC-49B2-99F3-EED5BE6DA6F3}"/>
              </a:ext>
            </a:extLst>
          </p:cNvPr>
          <p:cNvSpPr txBox="1">
            <a:spLocks/>
          </p:cNvSpPr>
          <p:nvPr/>
        </p:nvSpPr>
        <p:spPr>
          <a:xfrm>
            <a:off x="914400" y="2494111"/>
            <a:ext cx="10972800" cy="244365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Only virtual services</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Mental health services specializing in women: Anxiety, depression, loss, birth trauma, perinatal, parenting, reproductive health, postpartum depression, menopause, infertility etc.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Therapy, coaching, psychiatry, care navigation team, and medication-assisted treatment </a:t>
            </a:r>
            <a:r>
              <a:rPr lang="en-US" sz="2000" dirty="0">
                <a:solidFill>
                  <a:srgbClr val="000000"/>
                </a:solidFill>
              </a:rPr>
              <a:t>services</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based on needs</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Self refer or you can refer the client below</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hlinkClick r:id="rId3"/>
              </a:rPr>
              <a:t>Insurance list: https://hellolunajoy.com/accepted-insurances</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a:t>
            </a:r>
          </a:p>
        </p:txBody>
      </p:sp>
      <p:sp>
        <p:nvSpPr>
          <p:cNvPr id="9" name="Text Placeholder 4">
            <a:extLst>
              <a:ext uri="{FF2B5EF4-FFF2-40B4-BE49-F238E27FC236}">
                <a16:creationId xmlns:a16="http://schemas.microsoft.com/office/drawing/2014/main" id="{F7316E28-7C10-4870-8C97-0D5DE733DB15}"/>
              </a:ext>
            </a:extLst>
          </p:cNvPr>
          <p:cNvSpPr txBox="1">
            <a:spLocks/>
          </p:cNvSpPr>
          <p:nvPr/>
        </p:nvSpPr>
        <p:spPr>
          <a:xfrm>
            <a:off x="619760" y="4769409"/>
            <a:ext cx="695096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endPar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p:txBody>
      </p:sp>
      <p:pic>
        <p:nvPicPr>
          <p:cNvPr id="11" name="Picture 10">
            <a:extLst>
              <a:ext uri="{FF2B5EF4-FFF2-40B4-BE49-F238E27FC236}">
                <a16:creationId xmlns:a16="http://schemas.microsoft.com/office/drawing/2014/main" id="{5F2C1572-2503-469E-A424-AC5030AAB1C2}"/>
              </a:ext>
            </a:extLst>
          </p:cNvPr>
          <p:cNvPicPr>
            <a:picLocks noChangeAspect="1"/>
          </p:cNvPicPr>
          <p:nvPr/>
        </p:nvPicPr>
        <p:blipFill>
          <a:blip r:embed="rId4"/>
          <a:stretch>
            <a:fillRect/>
          </a:stretch>
        </p:blipFill>
        <p:spPr>
          <a:xfrm>
            <a:off x="304800" y="1499581"/>
            <a:ext cx="4267570" cy="810838"/>
          </a:xfrm>
          <a:prstGeom prst="rect">
            <a:avLst/>
          </a:prstGeom>
        </p:spPr>
      </p:pic>
      <p:pic>
        <p:nvPicPr>
          <p:cNvPr id="4" name="Picture 3">
            <a:extLst>
              <a:ext uri="{FF2B5EF4-FFF2-40B4-BE49-F238E27FC236}">
                <a16:creationId xmlns:a16="http://schemas.microsoft.com/office/drawing/2014/main" id="{C8FA92DA-2ACE-146B-8ACE-9029FE01BB22}"/>
              </a:ext>
            </a:extLst>
          </p:cNvPr>
          <p:cNvPicPr>
            <a:picLocks noChangeAspect="1"/>
          </p:cNvPicPr>
          <p:nvPr/>
        </p:nvPicPr>
        <p:blipFill>
          <a:blip r:embed="rId5"/>
          <a:stretch>
            <a:fillRect/>
          </a:stretch>
        </p:blipFill>
        <p:spPr>
          <a:xfrm>
            <a:off x="729615" y="442306"/>
            <a:ext cx="4210050" cy="1057275"/>
          </a:xfrm>
          <a:prstGeom prst="rect">
            <a:avLst/>
          </a:prstGeom>
          <a:solidFill>
            <a:schemeClr val="tx1"/>
          </a:solidFill>
        </p:spPr>
      </p:pic>
      <p:sp>
        <p:nvSpPr>
          <p:cNvPr id="6" name="TextBox 5">
            <a:extLst>
              <a:ext uri="{FF2B5EF4-FFF2-40B4-BE49-F238E27FC236}">
                <a16:creationId xmlns:a16="http://schemas.microsoft.com/office/drawing/2014/main" id="{B222F3C5-CBD0-6930-B9B6-58069872B4BF}"/>
              </a:ext>
            </a:extLst>
          </p:cNvPr>
          <p:cNvSpPr txBox="1"/>
          <p:nvPr/>
        </p:nvSpPr>
        <p:spPr>
          <a:xfrm>
            <a:off x="1372362" y="5411407"/>
            <a:ext cx="7334758" cy="523220"/>
          </a:xfrm>
          <a:prstGeom prst="rect">
            <a:avLst/>
          </a:prstGeom>
          <a:noFill/>
        </p:spPr>
        <p:txBody>
          <a:bodyPr wrap="square">
            <a:spAutoFit/>
          </a:bodyPr>
          <a:lstStyle/>
          <a:p>
            <a:r>
              <a:rPr lang="en-US" sz="2800" dirty="0">
                <a:hlinkClick r:id="rId6"/>
              </a:rPr>
              <a:t>https://hellolunajoy.com/general-referral</a:t>
            </a:r>
            <a:r>
              <a:rPr lang="en-US" sz="2800" dirty="0"/>
              <a:t> </a:t>
            </a:r>
          </a:p>
        </p:txBody>
      </p:sp>
    </p:spTree>
    <p:extLst>
      <p:ext uri="{BB962C8B-B14F-4D97-AF65-F5344CB8AC3E}">
        <p14:creationId xmlns:p14="http://schemas.microsoft.com/office/powerpoint/2010/main" val="2260360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FA367720-CBBC-49B2-99F3-EED5BE6DA6F3}"/>
              </a:ext>
            </a:extLst>
          </p:cNvPr>
          <p:cNvSpPr txBox="1">
            <a:spLocks/>
          </p:cNvSpPr>
          <p:nvPr/>
        </p:nvSpPr>
        <p:spPr>
          <a:xfrm>
            <a:off x="132080" y="2349273"/>
            <a:ext cx="11586380" cy="3236129"/>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kumimoji="0" lang="en-US" sz="1900" b="0" i="0" u="none" strike="noStrike" kern="1200" cap="none" spc="0" normalizeH="0" baseline="0" noProof="0">
                <a:ln>
                  <a:noFill/>
                </a:ln>
                <a:solidFill>
                  <a:srgbClr val="000000"/>
                </a:solidFill>
                <a:effectLst/>
                <a:uLnTx/>
                <a:uFillTx/>
                <a:latin typeface="Montserrat"/>
              </a:rPr>
              <a:t>Serves individuals </a:t>
            </a:r>
            <a:r>
              <a:rPr lang="en-US" sz="1900">
                <a:solidFill>
                  <a:srgbClr val="000000"/>
                </a:solidFill>
                <a:latin typeface="Montserrat"/>
              </a:rPr>
              <a:t>11-38</a:t>
            </a:r>
            <a:r>
              <a:rPr kumimoji="0" lang="en-US" sz="1900" b="0" i="0" u="none" strike="noStrike" kern="1200" cap="none" spc="0" normalizeH="0" baseline="0" noProof="0">
                <a:ln>
                  <a:noFill/>
                </a:ln>
                <a:solidFill>
                  <a:srgbClr val="000000"/>
                </a:solidFill>
                <a:effectLst/>
                <a:uLnTx/>
                <a:uFillTx/>
                <a:latin typeface="Montserrat"/>
              </a:rPr>
              <a:t> years </a:t>
            </a:r>
            <a:r>
              <a:rPr kumimoji="0" lang="en-US" sz="1900" b="0" i="0" u="none" strike="noStrike" kern="1200" cap="none" spc="0" normalizeH="0" baseline="0" noProof="0" dirty="0">
                <a:ln>
                  <a:noFill/>
                </a:ln>
                <a:solidFill>
                  <a:srgbClr val="000000"/>
                </a:solidFill>
                <a:effectLst/>
                <a:uLnTx/>
                <a:uFillTx/>
                <a:latin typeface="Montserrat"/>
              </a:rPr>
              <a:t>old</a:t>
            </a:r>
            <a:endParaRPr lang="en-US" sz="1900" b="0" i="0" u="none" strike="noStrike" kern="1200" cap="none" spc="0" normalizeH="0" baseline="0" noProof="0" dirty="0">
              <a:ln>
                <a:noFill/>
              </a:ln>
              <a:solidFill>
                <a:srgbClr val="000000"/>
              </a:solidFill>
              <a:effectLst/>
              <a:uLnTx/>
              <a:uFillTx/>
              <a:latin typeface="Montserrat"/>
            </a:endParaRPr>
          </a:p>
          <a:p>
            <a:pPr>
              <a:defRPr/>
            </a:pPr>
            <a:r>
              <a:rPr kumimoji="0" lang="en-US" sz="1900" b="0" i="0" u="none" strike="noStrike" kern="1200" cap="none" spc="0" normalizeH="0" baseline="0" noProof="0" dirty="0">
                <a:ln>
                  <a:noFill/>
                </a:ln>
                <a:solidFill>
                  <a:srgbClr val="000000"/>
                </a:solidFill>
                <a:effectLst/>
                <a:uLnTx/>
                <a:uFillTx/>
                <a:latin typeface="Montserrat" panose="00000500000000000000" pitchFamily="2" charset="0"/>
              </a:rPr>
              <a:t>Virtual evidence based intensive outpatient program: 11 hours of therapy a week for 8-12 weeks, tailored treatment plans including curated group cohorts, individual and family therapy</a:t>
            </a:r>
          </a:p>
          <a:p>
            <a:pPr>
              <a:defRPr/>
            </a:pPr>
            <a:r>
              <a:rPr kumimoji="0" lang="en-US" sz="1900" b="0" i="0" u="none" strike="noStrike" kern="1200" cap="none" spc="0" normalizeH="0" baseline="0" noProof="0">
                <a:ln>
                  <a:noFill/>
                </a:ln>
                <a:solidFill>
                  <a:srgbClr val="000000"/>
                </a:solidFill>
                <a:effectLst/>
                <a:uLnTx/>
                <a:uFillTx/>
                <a:latin typeface="Montserrat"/>
              </a:rPr>
              <a:t>Newly Launched Maternal Mental Health (</a:t>
            </a:r>
            <a:r>
              <a:rPr lang="en-US" sz="1900">
                <a:solidFill>
                  <a:srgbClr val="000000"/>
                </a:solidFill>
                <a:latin typeface="Montserrat"/>
              </a:rPr>
              <a:t>no age limit</a:t>
            </a:r>
            <a:r>
              <a:rPr kumimoji="0" lang="en-US" sz="1900" b="0" i="0" u="none" strike="noStrike" kern="1200" cap="none" spc="0" normalizeH="0" baseline="0" noProof="0">
                <a:ln>
                  <a:noFill/>
                </a:ln>
                <a:solidFill>
                  <a:srgbClr val="000000"/>
                </a:solidFill>
                <a:effectLst/>
                <a:uLnTx/>
                <a:uFillTx/>
                <a:latin typeface="Montserrat"/>
              </a:rPr>
              <a:t>)</a:t>
            </a:r>
            <a:endParaRPr lang="en-US" sz="1900" b="0" i="0" u="none" strike="noStrike" kern="1200" cap="none" spc="0" normalizeH="0" baseline="0" noProof="0">
              <a:ln>
                <a:noFill/>
              </a:ln>
              <a:solidFill>
                <a:srgbClr val="000000"/>
              </a:solidFill>
              <a:effectLst/>
              <a:uLnTx/>
              <a:uFillTx/>
              <a:latin typeface="Montserrat"/>
            </a:endParaRPr>
          </a:p>
          <a:p>
            <a:pPr>
              <a:defRPr/>
            </a:pPr>
            <a:r>
              <a:rPr lang="en-US" sz="1900" dirty="0">
                <a:solidFill>
                  <a:srgbClr val="000000"/>
                </a:solidFill>
                <a:latin typeface="Montserrat" panose="00000500000000000000" pitchFamily="2" charset="0"/>
              </a:rPr>
              <a:t>No waitlists</a:t>
            </a:r>
          </a:p>
          <a:p>
            <a:pPr>
              <a:defRPr/>
            </a:pPr>
            <a:r>
              <a:rPr lang="en-US" sz="1900" dirty="0">
                <a:solidFill>
                  <a:srgbClr val="000000"/>
                </a:solidFill>
                <a:effectLst/>
                <a:latin typeface="Montserrat" panose="00000500000000000000" pitchFamily="2" charset="0"/>
                <a:ea typeface="Times New Roman" panose="02020603050405020304" pitchFamily="18" charset="0"/>
                <a:cs typeface="Aptos" panose="020B0004020202020204" pitchFamily="34" charset="0"/>
              </a:rPr>
              <a:t>Accep</a:t>
            </a:r>
            <a:r>
              <a:rPr lang="en-US" sz="1900" dirty="0">
                <a:solidFill>
                  <a:srgbClr val="000000"/>
                </a:solidFill>
                <a:latin typeface="Montserrat" panose="00000500000000000000" pitchFamily="2" charset="0"/>
                <a:ea typeface="Times New Roman" panose="02020603050405020304" pitchFamily="18" charset="0"/>
                <a:cs typeface="Aptos" panose="020B0004020202020204" pitchFamily="34" charset="0"/>
              </a:rPr>
              <a:t>ts most </a:t>
            </a:r>
            <a:r>
              <a:rPr lang="en-US" sz="1900" dirty="0">
                <a:solidFill>
                  <a:srgbClr val="000000"/>
                </a:solidFill>
                <a:effectLst/>
                <a:latin typeface="Montserrat" panose="00000500000000000000" pitchFamily="2" charset="0"/>
                <a:ea typeface="Times New Roman" panose="02020603050405020304" pitchFamily="18" charset="0"/>
                <a:cs typeface="Aptos" panose="020B0004020202020204" pitchFamily="34" charset="0"/>
              </a:rPr>
              <a:t>major forms of insurance including </a:t>
            </a:r>
            <a:r>
              <a:rPr lang="en-US" sz="1900" u="sng" dirty="0">
                <a:solidFill>
                  <a:srgbClr val="000000"/>
                </a:solidFill>
                <a:effectLst/>
                <a:latin typeface="Montserrat" panose="00000500000000000000" pitchFamily="2" charset="0"/>
                <a:ea typeface="Times New Roman" panose="02020603050405020304" pitchFamily="18" charset="0"/>
                <a:cs typeface="Aptos" panose="020B0004020202020204" pitchFamily="34" charset="0"/>
              </a:rPr>
              <a:t>Commercial</a:t>
            </a:r>
            <a:r>
              <a:rPr lang="en-US" sz="1900" dirty="0">
                <a:solidFill>
                  <a:srgbClr val="000000"/>
                </a:solidFill>
                <a:effectLst/>
                <a:latin typeface="Montserrat" panose="00000500000000000000" pitchFamily="2" charset="0"/>
                <a:ea typeface="Times New Roman" panose="02020603050405020304" pitchFamily="18" charset="0"/>
                <a:cs typeface="Aptos" panose="020B0004020202020204" pitchFamily="34" charset="0"/>
              </a:rPr>
              <a:t> health plans, </a:t>
            </a:r>
            <a:r>
              <a:rPr lang="en-US" sz="1900" u="sng" dirty="0">
                <a:solidFill>
                  <a:srgbClr val="000000"/>
                </a:solidFill>
                <a:effectLst/>
                <a:latin typeface="Montserrat" panose="00000500000000000000" pitchFamily="2" charset="0"/>
                <a:ea typeface="Times New Roman" panose="02020603050405020304" pitchFamily="18" charset="0"/>
                <a:cs typeface="Aptos" panose="020B0004020202020204" pitchFamily="34" charset="0"/>
              </a:rPr>
              <a:t>Medicaid</a:t>
            </a:r>
            <a:r>
              <a:rPr lang="en-US" sz="1900" dirty="0">
                <a:solidFill>
                  <a:srgbClr val="000000"/>
                </a:solidFill>
                <a:effectLst/>
                <a:latin typeface="Montserrat" panose="00000500000000000000" pitchFamily="2" charset="0"/>
                <a:ea typeface="Times New Roman" panose="02020603050405020304" pitchFamily="18" charset="0"/>
                <a:cs typeface="Aptos" panose="020B0004020202020204" pitchFamily="34" charset="0"/>
              </a:rPr>
              <a:t> (Aetna Better Health, Humana, Molina, Simply, and Sunshine) and </a:t>
            </a:r>
            <a:r>
              <a:rPr lang="en-US" sz="1900" u="sng" dirty="0" err="1">
                <a:solidFill>
                  <a:srgbClr val="000000"/>
                </a:solidFill>
                <a:effectLst/>
                <a:latin typeface="Montserrat" panose="00000500000000000000" pitchFamily="2" charset="0"/>
                <a:ea typeface="Times New Roman" panose="02020603050405020304" pitchFamily="18" charset="0"/>
                <a:cs typeface="Aptos" panose="020B0004020202020204" pitchFamily="34" charset="0"/>
              </a:rPr>
              <a:t>TriCare</a:t>
            </a:r>
            <a:r>
              <a:rPr lang="en-US" sz="1900" dirty="0">
                <a:solidFill>
                  <a:srgbClr val="000000"/>
                </a:solidFill>
                <a:effectLst/>
                <a:latin typeface="Montserrat" panose="00000500000000000000" pitchFamily="2" charset="0"/>
                <a:ea typeface="Times New Roman" panose="02020603050405020304" pitchFamily="18" charset="0"/>
                <a:cs typeface="Aptos" panose="020B0004020202020204" pitchFamily="34" charset="0"/>
              </a:rPr>
              <a:t>.</a:t>
            </a:r>
          </a:p>
          <a:p>
            <a:pPr>
              <a:defRPr/>
            </a:pPr>
            <a:r>
              <a:rPr lang="en-US" sz="1900" dirty="0">
                <a:solidFill>
                  <a:srgbClr val="000000"/>
                </a:solidFill>
                <a:latin typeface="Montserrat"/>
                <a:ea typeface="Aptos" panose="020B0004020202020204" pitchFamily="34" charset="0"/>
                <a:cs typeface="Aptos" panose="020B0004020202020204" pitchFamily="34" charset="0"/>
              </a:rPr>
              <a:t>Referrals: email </a:t>
            </a:r>
            <a:r>
              <a:rPr lang="en-US" sz="1900" dirty="0">
                <a:solidFill>
                  <a:srgbClr val="000000"/>
                </a:solidFill>
                <a:latin typeface="Montserrat"/>
                <a:ea typeface="Aptos" panose="020B0004020202020204" pitchFamily="34" charset="0"/>
                <a:cs typeface="Aptos" panose="020B0004020202020204" pitchFamily="34" charset="0"/>
                <a:hlinkClick r:id="rId3"/>
              </a:rPr>
              <a:t>Maggie.dean@charliehealth.com</a:t>
            </a:r>
            <a:r>
              <a:rPr lang="en-US" sz="1900" dirty="0">
                <a:solidFill>
                  <a:srgbClr val="000000"/>
                </a:solidFill>
                <a:latin typeface="Montserrat"/>
                <a:ea typeface="Aptos" panose="020B0004020202020204" pitchFamily="34" charset="0"/>
                <a:cs typeface="Aptos" panose="020B0004020202020204" pitchFamily="34" charset="0"/>
              </a:rPr>
              <a:t> or </a:t>
            </a:r>
            <a:r>
              <a:rPr lang="en-US" sz="1900">
                <a:solidFill>
                  <a:srgbClr val="000000"/>
                </a:solidFill>
                <a:latin typeface="Montserrat"/>
                <a:ea typeface="Aptos" panose="020B0004020202020204" pitchFamily="34" charset="0"/>
                <a:cs typeface="Aptos" panose="020B0004020202020204" pitchFamily="34" charset="0"/>
              </a:rPr>
              <a:t>call 656-246-5349</a:t>
            </a:r>
            <a:endParaRPr lang="en-US" sz="1900" dirty="0">
              <a:effectLst/>
              <a:latin typeface="Montserrat"/>
              <a:ea typeface="Aptos" panose="020B0004020202020204" pitchFamily="34" charset="0"/>
              <a:cs typeface="Aptos" panose="020B0004020202020204" pitchFamily="34"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endParaRPr lang="en-US" sz="1900" dirty="0">
              <a:effectLst/>
              <a:latin typeface="Montserrat" panose="00000500000000000000" pitchFamily="2" charset="0"/>
              <a:ea typeface="Aptos" panose="020B0004020202020204" pitchFamily="34" charset="0"/>
              <a:cs typeface="Aptos" panose="020B0004020202020204" pitchFamily="34" charset="0"/>
            </a:endParaRPr>
          </a:p>
        </p:txBody>
      </p:sp>
      <p:sp>
        <p:nvSpPr>
          <p:cNvPr id="9" name="Text Placeholder 4">
            <a:extLst>
              <a:ext uri="{FF2B5EF4-FFF2-40B4-BE49-F238E27FC236}">
                <a16:creationId xmlns:a16="http://schemas.microsoft.com/office/drawing/2014/main" id="{F7316E28-7C10-4870-8C97-0D5DE733DB15}"/>
              </a:ext>
            </a:extLst>
          </p:cNvPr>
          <p:cNvSpPr txBox="1">
            <a:spLocks/>
          </p:cNvSpPr>
          <p:nvPr/>
        </p:nvSpPr>
        <p:spPr>
          <a:xfrm>
            <a:off x="132080" y="5358419"/>
            <a:ext cx="695096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https://www.charliehealth.com/</a:t>
            </a:r>
          </a:p>
        </p:txBody>
      </p:sp>
      <p:pic>
        <p:nvPicPr>
          <p:cNvPr id="11" name="Picture 10">
            <a:extLst>
              <a:ext uri="{FF2B5EF4-FFF2-40B4-BE49-F238E27FC236}">
                <a16:creationId xmlns:a16="http://schemas.microsoft.com/office/drawing/2014/main" id="{5F2C1572-2503-469E-A424-AC5030AAB1C2}"/>
              </a:ext>
            </a:extLst>
          </p:cNvPr>
          <p:cNvPicPr>
            <a:picLocks noChangeAspect="1"/>
          </p:cNvPicPr>
          <p:nvPr/>
        </p:nvPicPr>
        <p:blipFill>
          <a:blip r:embed="rId4"/>
          <a:stretch>
            <a:fillRect/>
          </a:stretch>
        </p:blipFill>
        <p:spPr>
          <a:xfrm>
            <a:off x="304800" y="1499581"/>
            <a:ext cx="4267570" cy="810838"/>
          </a:xfrm>
          <a:prstGeom prst="rect">
            <a:avLst/>
          </a:prstGeom>
        </p:spPr>
      </p:pic>
      <p:pic>
        <p:nvPicPr>
          <p:cNvPr id="7" name="Picture 6">
            <a:extLst>
              <a:ext uri="{FF2B5EF4-FFF2-40B4-BE49-F238E27FC236}">
                <a16:creationId xmlns:a16="http://schemas.microsoft.com/office/drawing/2014/main" id="{D00C03B6-D340-38F6-CF6D-05704493C178}"/>
              </a:ext>
            </a:extLst>
          </p:cNvPr>
          <p:cNvPicPr>
            <a:picLocks noChangeAspect="1"/>
          </p:cNvPicPr>
          <p:nvPr/>
        </p:nvPicPr>
        <p:blipFill>
          <a:blip r:embed="rId5"/>
          <a:stretch>
            <a:fillRect/>
          </a:stretch>
        </p:blipFill>
        <p:spPr>
          <a:xfrm>
            <a:off x="745660" y="411319"/>
            <a:ext cx="4146655" cy="1088262"/>
          </a:xfrm>
          <a:prstGeom prst="rect">
            <a:avLst/>
          </a:prstGeom>
        </p:spPr>
      </p:pic>
    </p:spTree>
    <p:extLst>
      <p:ext uri="{BB962C8B-B14F-4D97-AF65-F5344CB8AC3E}">
        <p14:creationId xmlns:p14="http://schemas.microsoft.com/office/powerpoint/2010/main" val="2637254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FA367720-CBBC-49B2-99F3-EED5BE6DA6F3}"/>
              </a:ext>
            </a:extLst>
          </p:cNvPr>
          <p:cNvSpPr txBox="1">
            <a:spLocks/>
          </p:cNvSpPr>
          <p:nvPr/>
        </p:nvSpPr>
        <p:spPr>
          <a:xfrm>
            <a:off x="914400" y="2494111"/>
            <a:ext cx="10972800" cy="24436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Sliding scale services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Therapy, counseling, psychiatric and medication-assisted treatment </a:t>
            </a:r>
            <a:r>
              <a:rPr lang="en-US" sz="2000" dirty="0">
                <a:solidFill>
                  <a:srgbClr val="000000"/>
                </a:solidFill>
              </a:rPr>
              <a:t>s</a:t>
            </a:r>
            <a:r>
              <a:rPr kumimoji="0" lang="en-US" sz="2000" b="0" i="0" u="none" strike="noStrike" kern="1200" cap="none" spc="0" normalizeH="0" baseline="0" noProof="0" dirty="0" err="1">
                <a:ln>
                  <a:noFill/>
                </a:ln>
                <a:solidFill>
                  <a:srgbClr val="000000"/>
                </a:solidFill>
                <a:effectLst/>
                <a:uLnTx/>
                <a:uFillTx/>
                <a:latin typeface="Montserrat" panose="00000500000000000000" pitchFamily="50" charset="0"/>
                <a:ea typeface="+mn-ea"/>
                <a:cs typeface="+mn-cs"/>
              </a:rPr>
              <a:t>ervices</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based on needs</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Outpatient, individual sessions, in-person or via telehealth</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Walk-in </a:t>
            </a:r>
            <a:r>
              <a:rPr lang="en-US" sz="2000" dirty="0">
                <a:solidFill>
                  <a:srgbClr val="000000"/>
                </a:solidFill>
              </a:rPr>
              <a:t>e</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valuations Monday through Friday 7:30am-3:00pm</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Need ID, proof of insurance and proof of income</a:t>
            </a:r>
          </a:p>
        </p:txBody>
      </p:sp>
      <p:sp>
        <p:nvSpPr>
          <p:cNvPr id="9" name="Text Placeholder 4">
            <a:extLst>
              <a:ext uri="{FF2B5EF4-FFF2-40B4-BE49-F238E27FC236}">
                <a16:creationId xmlns:a16="http://schemas.microsoft.com/office/drawing/2014/main" id="{F7316E28-7C10-4870-8C97-0D5DE733DB15}"/>
              </a:ext>
            </a:extLst>
          </p:cNvPr>
          <p:cNvSpPr txBox="1">
            <a:spLocks/>
          </p:cNvSpPr>
          <p:nvPr/>
        </p:nvSpPr>
        <p:spPr>
          <a:xfrm>
            <a:off x="619760" y="4769409"/>
            <a:ext cx="695096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hlinkClick r:id="rId3"/>
              </a:rPr>
              <a:t>https://www.covebh.org/mental-health/</a:t>
            </a: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 </a:t>
            </a:r>
          </a:p>
        </p:txBody>
      </p:sp>
      <p:pic>
        <p:nvPicPr>
          <p:cNvPr id="10" name="Picture 9">
            <a:extLst>
              <a:ext uri="{FF2B5EF4-FFF2-40B4-BE49-F238E27FC236}">
                <a16:creationId xmlns:a16="http://schemas.microsoft.com/office/drawing/2014/main" id="{AEF0C1D2-01A7-46D9-9E79-F63CC8F3180C}"/>
              </a:ext>
            </a:extLst>
          </p:cNvPr>
          <p:cNvPicPr>
            <a:picLocks noChangeAspect="1"/>
          </p:cNvPicPr>
          <p:nvPr/>
        </p:nvPicPr>
        <p:blipFill>
          <a:blip r:embed="rId4"/>
          <a:stretch>
            <a:fillRect/>
          </a:stretch>
        </p:blipFill>
        <p:spPr>
          <a:xfrm>
            <a:off x="609600" y="533400"/>
            <a:ext cx="3276600" cy="895350"/>
          </a:xfrm>
          <a:prstGeom prst="rect">
            <a:avLst/>
          </a:prstGeom>
        </p:spPr>
      </p:pic>
      <p:pic>
        <p:nvPicPr>
          <p:cNvPr id="11" name="Picture 10">
            <a:extLst>
              <a:ext uri="{FF2B5EF4-FFF2-40B4-BE49-F238E27FC236}">
                <a16:creationId xmlns:a16="http://schemas.microsoft.com/office/drawing/2014/main" id="{5F2C1572-2503-469E-A424-AC5030AAB1C2}"/>
              </a:ext>
            </a:extLst>
          </p:cNvPr>
          <p:cNvPicPr>
            <a:picLocks noChangeAspect="1"/>
          </p:cNvPicPr>
          <p:nvPr/>
        </p:nvPicPr>
        <p:blipFill>
          <a:blip r:embed="rId5"/>
          <a:stretch>
            <a:fillRect/>
          </a:stretch>
        </p:blipFill>
        <p:spPr>
          <a:xfrm>
            <a:off x="304800" y="1499581"/>
            <a:ext cx="4267570" cy="810838"/>
          </a:xfrm>
          <a:prstGeom prst="rect">
            <a:avLst/>
          </a:prstGeom>
        </p:spPr>
      </p:pic>
    </p:spTree>
    <p:extLst>
      <p:ext uri="{BB962C8B-B14F-4D97-AF65-F5344CB8AC3E}">
        <p14:creationId xmlns:p14="http://schemas.microsoft.com/office/powerpoint/2010/main" val="3870739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FA367720-CBBC-49B2-99F3-EED5BE6DA6F3}"/>
              </a:ext>
            </a:extLst>
          </p:cNvPr>
          <p:cNvSpPr txBox="1">
            <a:spLocks/>
          </p:cNvSpPr>
          <p:nvPr/>
        </p:nvSpPr>
        <p:spPr>
          <a:xfrm>
            <a:off x="914400" y="2494111"/>
            <a:ext cx="10972800" cy="26454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Telehealth therapy and psychiatry, medication management, support to adults over 18 years old.</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Flexible with evenings and weekend appointments available.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Accepts both in network and out of network insurance/ </a:t>
            </a:r>
          </a:p>
          <a:p>
            <a:pPr lvl="1" indent="-342900">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Aetna, Aetna Medicaid, Ambetter, Beacon, Cigna, Coventry, Molina, Simply, Humana Medicaid, Sunshine Health, TRICARE, WellCare, and United.</a:t>
            </a:r>
          </a:p>
        </p:txBody>
      </p:sp>
      <p:sp>
        <p:nvSpPr>
          <p:cNvPr id="9" name="Text Placeholder 4">
            <a:extLst>
              <a:ext uri="{FF2B5EF4-FFF2-40B4-BE49-F238E27FC236}">
                <a16:creationId xmlns:a16="http://schemas.microsoft.com/office/drawing/2014/main" id="{F7316E28-7C10-4870-8C97-0D5DE733DB15}"/>
              </a:ext>
            </a:extLst>
          </p:cNvPr>
          <p:cNvSpPr txBox="1">
            <a:spLocks/>
          </p:cNvSpPr>
          <p:nvPr/>
        </p:nvSpPr>
        <p:spPr>
          <a:xfrm>
            <a:off x="587232" y="4971207"/>
            <a:ext cx="695096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lvl="0">
              <a:defRPr/>
            </a:pPr>
            <a:r>
              <a:rPr lang="en-US" dirty="0">
                <a:solidFill>
                  <a:srgbClr val="92D050">
                    <a:lumMod val="75000"/>
                  </a:srgbClr>
                </a:solidFill>
                <a:hlinkClick r:id="rId3"/>
              </a:rPr>
              <a:t>https://bebravehealth.com/</a:t>
            </a:r>
            <a:r>
              <a:rPr lang="en-US" dirty="0">
                <a:solidFill>
                  <a:srgbClr val="92D050">
                    <a:lumMod val="75000"/>
                  </a:srgbClr>
                </a:solidFill>
              </a:rPr>
              <a:t> </a:t>
            </a:r>
            <a:endPar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p:txBody>
      </p:sp>
      <p:pic>
        <p:nvPicPr>
          <p:cNvPr id="11" name="Picture 10">
            <a:extLst>
              <a:ext uri="{FF2B5EF4-FFF2-40B4-BE49-F238E27FC236}">
                <a16:creationId xmlns:a16="http://schemas.microsoft.com/office/drawing/2014/main" id="{5F2C1572-2503-469E-A424-AC5030AAB1C2}"/>
              </a:ext>
            </a:extLst>
          </p:cNvPr>
          <p:cNvPicPr>
            <a:picLocks noChangeAspect="1"/>
          </p:cNvPicPr>
          <p:nvPr/>
        </p:nvPicPr>
        <p:blipFill>
          <a:blip r:embed="rId4"/>
          <a:stretch>
            <a:fillRect/>
          </a:stretch>
        </p:blipFill>
        <p:spPr>
          <a:xfrm>
            <a:off x="304800" y="1499581"/>
            <a:ext cx="4267570" cy="810838"/>
          </a:xfrm>
          <a:prstGeom prst="rect">
            <a:avLst/>
          </a:prstGeom>
        </p:spPr>
      </p:pic>
      <p:pic>
        <p:nvPicPr>
          <p:cNvPr id="13" name="Picture 12">
            <a:extLst>
              <a:ext uri="{FF2B5EF4-FFF2-40B4-BE49-F238E27FC236}">
                <a16:creationId xmlns:a16="http://schemas.microsoft.com/office/drawing/2014/main" id="{26E77A85-E1A9-4050-A3E1-03AFFF7E7156}"/>
              </a:ext>
            </a:extLst>
          </p:cNvPr>
          <p:cNvPicPr>
            <a:picLocks noChangeAspect="1"/>
          </p:cNvPicPr>
          <p:nvPr/>
        </p:nvPicPr>
        <p:blipFill>
          <a:blip r:embed="rId5"/>
          <a:stretch>
            <a:fillRect/>
          </a:stretch>
        </p:blipFill>
        <p:spPr>
          <a:xfrm>
            <a:off x="485282" y="276836"/>
            <a:ext cx="4098372" cy="1107668"/>
          </a:xfrm>
          <a:prstGeom prst="rect">
            <a:avLst/>
          </a:prstGeom>
        </p:spPr>
      </p:pic>
    </p:spTree>
    <p:extLst>
      <p:ext uri="{BB962C8B-B14F-4D97-AF65-F5344CB8AC3E}">
        <p14:creationId xmlns:p14="http://schemas.microsoft.com/office/powerpoint/2010/main" val="548741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DE8C4BEE-2CD4-4C98-9008-1B01C6C0B557}"/>
              </a:ext>
            </a:extLst>
          </p:cNvPr>
          <p:cNvSpPr txBox="1">
            <a:spLocks/>
          </p:cNvSpPr>
          <p:nvPr/>
        </p:nvSpPr>
        <p:spPr>
          <a:xfrm>
            <a:off x="1914468" y="2826443"/>
            <a:ext cx="10972800" cy="16474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Counseling and case management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24/7 client crisis response</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CALL 813-443-4827, option 1 for intake</a:t>
            </a:r>
          </a:p>
        </p:txBody>
      </p:sp>
      <p:sp>
        <p:nvSpPr>
          <p:cNvPr id="9" name="Text Placeholder 4">
            <a:extLst>
              <a:ext uri="{FF2B5EF4-FFF2-40B4-BE49-F238E27FC236}">
                <a16:creationId xmlns:a16="http://schemas.microsoft.com/office/drawing/2014/main" id="{27C7C3E0-A090-47E2-8423-B497259BE534}"/>
              </a:ext>
            </a:extLst>
          </p:cNvPr>
          <p:cNvSpPr txBox="1">
            <a:spLocks/>
          </p:cNvSpPr>
          <p:nvPr/>
        </p:nvSpPr>
        <p:spPr>
          <a:xfrm>
            <a:off x="619760" y="4195538"/>
            <a:ext cx="8420911"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hlinkClick r:id="rId3"/>
              </a:rPr>
              <a:t>https://www.chrysalishealth.com/mental-health</a:t>
            </a: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  </a:t>
            </a:r>
          </a:p>
        </p:txBody>
      </p:sp>
      <p:pic>
        <p:nvPicPr>
          <p:cNvPr id="10" name="Picture 9">
            <a:extLst>
              <a:ext uri="{FF2B5EF4-FFF2-40B4-BE49-F238E27FC236}">
                <a16:creationId xmlns:a16="http://schemas.microsoft.com/office/drawing/2014/main" id="{0ED1E70B-A4D4-4DD3-A43C-4CBC3348A31B}"/>
              </a:ext>
            </a:extLst>
          </p:cNvPr>
          <p:cNvPicPr>
            <a:picLocks noChangeAspect="1"/>
          </p:cNvPicPr>
          <p:nvPr/>
        </p:nvPicPr>
        <p:blipFill>
          <a:blip r:embed="rId4"/>
          <a:stretch>
            <a:fillRect/>
          </a:stretch>
        </p:blipFill>
        <p:spPr>
          <a:xfrm>
            <a:off x="335280" y="2011123"/>
            <a:ext cx="4267570" cy="810838"/>
          </a:xfrm>
          <a:prstGeom prst="rect">
            <a:avLst/>
          </a:prstGeom>
        </p:spPr>
      </p:pic>
      <p:pic>
        <p:nvPicPr>
          <p:cNvPr id="11" name="Picture 2" descr="https://www.chrysalishealth.com/sites/default/files/logo.jpg">
            <a:extLst>
              <a:ext uri="{FF2B5EF4-FFF2-40B4-BE49-F238E27FC236}">
                <a16:creationId xmlns:a16="http://schemas.microsoft.com/office/drawing/2014/main" id="{8196C7E5-225D-46BA-9445-C38053504C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374415"/>
            <a:ext cx="2181225"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292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64B83F5F-9630-443A-ABD5-5E94012810A1}"/>
              </a:ext>
            </a:extLst>
          </p:cNvPr>
          <p:cNvSpPr txBox="1">
            <a:spLocks/>
          </p:cNvSpPr>
          <p:nvPr/>
        </p:nvSpPr>
        <p:spPr>
          <a:xfrm>
            <a:off x="975360" y="2349273"/>
            <a:ext cx="10972800" cy="333773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Currently only accepting Medicaid as of 01/2022</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Telehealth (video conference) Outpatients including individuals, family, medication management, psychiatric evaluations and treatment.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Individuals or family members can refer someone on their website or they can call their phone number.</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Flyer on next pages</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sp>
        <p:nvSpPr>
          <p:cNvPr id="9" name="Text Placeholder 4">
            <a:extLst>
              <a:ext uri="{FF2B5EF4-FFF2-40B4-BE49-F238E27FC236}">
                <a16:creationId xmlns:a16="http://schemas.microsoft.com/office/drawing/2014/main" id="{0F090D4E-3809-468D-A52A-ED329BA64C81}"/>
              </a:ext>
            </a:extLst>
          </p:cNvPr>
          <p:cNvSpPr txBox="1">
            <a:spLocks/>
          </p:cNvSpPr>
          <p:nvPr/>
        </p:nvSpPr>
        <p:spPr>
          <a:xfrm>
            <a:off x="619760" y="5479797"/>
            <a:ext cx="10859312"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hlinkClick r:id="rId3"/>
              </a:rPr>
              <a:t>https://www.impowerfl.org/programs-and-services/telehealth/</a:t>
            </a:r>
            <a:r>
              <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 </a:t>
            </a:r>
          </a:p>
        </p:txBody>
      </p:sp>
      <p:pic>
        <p:nvPicPr>
          <p:cNvPr id="10" name="Picture 9">
            <a:extLst>
              <a:ext uri="{FF2B5EF4-FFF2-40B4-BE49-F238E27FC236}">
                <a16:creationId xmlns:a16="http://schemas.microsoft.com/office/drawing/2014/main" id="{CE418784-2B29-4177-872A-81CB78D9528D}"/>
              </a:ext>
            </a:extLst>
          </p:cNvPr>
          <p:cNvPicPr>
            <a:picLocks noChangeAspect="1"/>
          </p:cNvPicPr>
          <p:nvPr/>
        </p:nvPicPr>
        <p:blipFill>
          <a:blip r:embed="rId4"/>
          <a:stretch>
            <a:fillRect/>
          </a:stretch>
        </p:blipFill>
        <p:spPr>
          <a:xfrm>
            <a:off x="304800" y="1499581"/>
            <a:ext cx="4267570" cy="810838"/>
          </a:xfrm>
          <a:prstGeom prst="rect">
            <a:avLst/>
          </a:prstGeom>
        </p:spPr>
      </p:pic>
      <p:pic>
        <p:nvPicPr>
          <p:cNvPr id="11" name="Picture 2" descr="IMPOWER">
            <a:extLst>
              <a:ext uri="{FF2B5EF4-FFF2-40B4-BE49-F238E27FC236}">
                <a16:creationId xmlns:a16="http://schemas.microsoft.com/office/drawing/2014/main" id="{31ECD404-0B31-4BD6-A0ED-D44192F2ED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027" y="523713"/>
            <a:ext cx="2895600" cy="93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132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4" name="Picture 3">
            <a:extLst>
              <a:ext uri="{FF2B5EF4-FFF2-40B4-BE49-F238E27FC236}">
                <a16:creationId xmlns:a16="http://schemas.microsoft.com/office/drawing/2014/main" id="{3EDACBA9-C93C-4F70-847A-ADD5828365DD}"/>
              </a:ext>
            </a:extLst>
          </p:cNvPr>
          <p:cNvPicPr>
            <a:picLocks noChangeAspect="1"/>
          </p:cNvPicPr>
          <p:nvPr/>
        </p:nvPicPr>
        <p:blipFill rotWithShape="1">
          <a:blip r:embed="rId2"/>
          <a:srcRect l="66250" t="21111" r="6875" b="5555"/>
          <a:stretch/>
        </p:blipFill>
        <p:spPr>
          <a:xfrm>
            <a:off x="2400300" y="467596"/>
            <a:ext cx="7391400" cy="5672469"/>
          </a:xfrm>
          <a:prstGeom prst="rect">
            <a:avLst/>
          </a:prstGeom>
          <a:ln w="19050">
            <a:solidFill>
              <a:schemeClr val="bg1">
                <a:lumMod val="75000"/>
              </a:schemeClr>
            </a:solidFill>
          </a:ln>
        </p:spPr>
      </p:pic>
      <p:pic>
        <p:nvPicPr>
          <p:cNvPr id="5" name="Picture 2" descr="IMPOWER">
            <a:extLst>
              <a:ext uri="{FF2B5EF4-FFF2-40B4-BE49-F238E27FC236}">
                <a16:creationId xmlns:a16="http://schemas.microsoft.com/office/drawing/2014/main" id="{BDE00193-B3A2-4F73-9EB0-1A9DA19280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27" y="237519"/>
            <a:ext cx="2099712" cy="676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508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4" name="Picture 3">
            <a:extLst>
              <a:ext uri="{FF2B5EF4-FFF2-40B4-BE49-F238E27FC236}">
                <a16:creationId xmlns:a16="http://schemas.microsoft.com/office/drawing/2014/main" id="{B545BFCA-CE59-420F-86DC-C339A0325734}"/>
              </a:ext>
            </a:extLst>
          </p:cNvPr>
          <p:cNvPicPr>
            <a:picLocks noChangeAspect="1"/>
          </p:cNvPicPr>
          <p:nvPr/>
        </p:nvPicPr>
        <p:blipFill rotWithShape="1">
          <a:blip r:embed="rId2"/>
          <a:srcRect l="66250" t="21111" r="6875" b="5555"/>
          <a:stretch/>
        </p:blipFill>
        <p:spPr>
          <a:xfrm>
            <a:off x="2204720" y="181094"/>
            <a:ext cx="7782560" cy="5972662"/>
          </a:xfrm>
          <a:prstGeom prst="rect">
            <a:avLst/>
          </a:prstGeom>
          <a:ln w="19050">
            <a:solidFill>
              <a:schemeClr val="bg1">
                <a:lumMod val="75000"/>
              </a:schemeClr>
            </a:solidFill>
          </a:ln>
        </p:spPr>
      </p:pic>
      <p:pic>
        <p:nvPicPr>
          <p:cNvPr id="5" name="Picture 2" descr="IMPOWER">
            <a:extLst>
              <a:ext uri="{FF2B5EF4-FFF2-40B4-BE49-F238E27FC236}">
                <a16:creationId xmlns:a16="http://schemas.microsoft.com/office/drawing/2014/main" id="{641E2646-2F49-45CD-A30C-8DE32B361F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27" y="237519"/>
            <a:ext cx="2099712" cy="676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657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FA367720-CBBC-49B2-99F3-EED5BE6DA6F3}"/>
              </a:ext>
            </a:extLst>
          </p:cNvPr>
          <p:cNvSpPr txBox="1">
            <a:spLocks/>
          </p:cNvSpPr>
          <p:nvPr/>
        </p:nvSpPr>
        <p:spPr>
          <a:xfrm>
            <a:off x="914400" y="2494111"/>
            <a:ext cx="10972800" cy="24436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lang="en-US" sz="2000" dirty="0">
                <a:solidFill>
                  <a:srgbClr val="000000"/>
                </a:solidFill>
              </a:rPr>
              <a:t>In</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patient, Outpatient, Addiction, Geriatric and Adolescent services</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Walk-ins welcome  24/7 </a:t>
            </a:r>
          </a:p>
          <a:p>
            <a:pPr lvl="0">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Can call for free insurance verifications or review </a:t>
            </a:r>
            <a:r>
              <a:rPr lang="en-US" sz="2000" dirty="0">
                <a:solidFill>
                  <a:srgbClr val="000000"/>
                </a:solidFill>
              </a:rPr>
              <a:t>those accepted here </a:t>
            </a:r>
            <a:r>
              <a:rPr lang="en-US" sz="2000" dirty="0">
                <a:solidFill>
                  <a:srgbClr val="000000"/>
                </a:solidFill>
                <a:hlinkClick r:id="rId3"/>
              </a:rPr>
              <a:t>https://www.northtampabehavioralhealth.com/admissions/insurance-payment/</a:t>
            </a:r>
            <a:r>
              <a:rPr lang="en-US" sz="2000" dirty="0">
                <a:solidFill>
                  <a:srgbClr val="000000"/>
                </a:solidFill>
              </a:rPr>
              <a:t> </a:t>
            </a: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sp>
        <p:nvSpPr>
          <p:cNvPr id="9" name="Text Placeholder 4">
            <a:extLst>
              <a:ext uri="{FF2B5EF4-FFF2-40B4-BE49-F238E27FC236}">
                <a16:creationId xmlns:a16="http://schemas.microsoft.com/office/drawing/2014/main" id="{F7316E28-7C10-4870-8C97-0D5DE733DB15}"/>
              </a:ext>
            </a:extLst>
          </p:cNvPr>
          <p:cNvSpPr txBox="1">
            <a:spLocks/>
          </p:cNvSpPr>
          <p:nvPr/>
        </p:nvSpPr>
        <p:spPr>
          <a:xfrm>
            <a:off x="605478" y="4976615"/>
            <a:ext cx="9335123"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lvl="0">
              <a:defRPr/>
            </a:pPr>
            <a:endPar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p:txBody>
      </p:sp>
      <p:pic>
        <p:nvPicPr>
          <p:cNvPr id="11" name="Picture 10">
            <a:extLst>
              <a:ext uri="{FF2B5EF4-FFF2-40B4-BE49-F238E27FC236}">
                <a16:creationId xmlns:a16="http://schemas.microsoft.com/office/drawing/2014/main" id="{5F2C1572-2503-469E-A424-AC5030AAB1C2}"/>
              </a:ext>
            </a:extLst>
          </p:cNvPr>
          <p:cNvPicPr>
            <a:picLocks noChangeAspect="1"/>
          </p:cNvPicPr>
          <p:nvPr/>
        </p:nvPicPr>
        <p:blipFill>
          <a:blip r:embed="rId4"/>
          <a:stretch>
            <a:fillRect/>
          </a:stretch>
        </p:blipFill>
        <p:spPr>
          <a:xfrm>
            <a:off x="304800" y="1499581"/>
            <a:ext cx="4267570" cy="810838"/>
          </a:xfrm>
          <a:prstGeom prst="rect">
            <a:avLst/>
          </a:prstGeom>
        </p:spPr>
      </p:pic>
      <p:sp>
        <p:nvSpPr>
          <p:cNvPr id="4" name="Rectangle 3">
            <a:extLst>
              <a:ext uri="{FF2B5EF4-FFF2-40B4-BE49-F238E27FC236}">
                <a16:creationId xmlns:a16="http://schemas.microsoft.com/office/drawing/2014/main" id="{A2860896-5AB4-4D97-B56F-A0BFCFC4DE87}"/>
              </a:ext>
            </a:extLst>
          </p:cNvPr>
          <p:cNvSpPr/>
          <p:nvPr/>
        </p:nvSpPr>
        <p:spPr>
          <a:xfrm>
            <a:off x="1248696" y="4864298"/>
            <a:ext cx="6096000" cy="400110"/>
          </a:xfrm>
          <a:prstGeom prst="rect">
            <a:avLst/>
          </a:prstGeom>
        </p:spPr>
        <p:txBody>
          <a:bodyPr>
            <a:spAutoFit/>
          </a:bodyPr>
          <a:lstStyle/>
          <a:p>
            <a:r>
              <a:rPr lang="en-US" sz="2000" dirty="0"/>
              <a:t>https://www.northtampabehavioralhealth.com/</a:t>
            </a:r>
          </a:p>
        </p:txBody>
      </p:sp>
      <p:pic>
        <p:nvPicPr>
          <p:cNvPr id="6" name="Picture 5">
            <a:extLst>
              <a:ext uri="{FF2B5EF4-FFF2-40B4-BE49-F238E27FC236}">
                <a16:creationId xmlns:a16="http://schemas.microsoft.com/office/drawing/2014/main" id="{C5C8BDE8-7AF7-4613-A3E8-07559459B8FB}"/>
              </a:ext>
            </a:extLst>
          </p:cNvPr>
          <p:cNvPicPr>
            <a:picLocks noChangeAspect="1"/>
          </p:cNvPicPr>
          <p:nvPr/>
        </p:nvPicPr>
        <p:blipFill>
          <a:blip r:embed="rId5"/>
          <a:stretch>
            <a:fillRect/>
          </a:stretch>
        </p:blipFill>
        <p:spPr>
          <a:xfrm>
            <a:off x="1009835" y="576863"/>
            <a:ext cx="2857500" cy="800100"/>
          </a:xfrm>
          <a:prstGeom prst="rect">
            <a:avLst/>
          </a:prstGeom>
        </p:spPr>
      </p:pic>
    </p:spTree>
    <p:extLst>
      <p:ext uri="{BB962C8B-B14F-4D97-AF65-F5344CB8AC3E}">
        <p14:creationId xmlns:p14="http://schemas.microsoft.com/office/powerpoint/2010/main" val="2573965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FA367720-CBBC-49B2-99F3-EED5BE6DA6F3}"/>
              </a:ext>
            </a:extLst>
          </p:cNvPr>
          <p:cNvSpPr txBox="1">
            <a:spLocks/>
          </p:cNvSpPr>
          <p:nvPr/>
        </p:nvSpPr>
        <p:spPr>
          <a:xfrm>
            <a:off x="914400" y="2234623"/>
            <a:ext cx="10972800" cy="24436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lang="en-US" sz="2000" dirty="0">
                <a:solidFill>
                  <a:srgbClr val="000000"/>
                </a:solidFill>
                <a:latin typeface="Montserrat" panose="00000500000000000000" pitchFamily="2" charset="0"/>
                <a:cs typeface="Mongolian Baiti" panose="03000500000000000000" pitchFamily="66" charset="0"/>
              </a:rPr>
              <a:t>Emergency</a:t>
            </a: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cs typeface="Mongolian Baiti" panose="03000500000000000000" pitchFamily="66" charset="0"/>
              </a:rPr>
              <a:t> services (adult and children), outpatient behavioral health services (adult and children)</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cs typeface="Mongolian Baiti" panose="03000500000000000000" pitchFamily="66" charset="0"/>
              </a:rPr>
              <a:t>Psychologist, psychiatrists, clinic social workers, licensed mental health counselors, and credentialed alcohol or substance use counselors</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cs typeface="Mongolian Baiti" panose="03000500000000000000" pitchFamily="66" charset="0"/>
              </a:rPr>
              <a:t>Bilingual services available </a:t>
            </a:r>
          </a:p>
          <a:p>
            <a:pPr>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cs typeface="Mongolian Baiti" panose="03000500000000000000" pitchFamily="66" charset="0"/>
              </a:rPr>
              <a:t>Private Insurance, Medicaid, Medicare, and Hillsborough County Health Care Plan</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cs typeface="Mongolian Baiti" panose="03000500000000000000" pitchFamily="66" charset="0"/>
              </a:rPr>
              <a:t>Walkins welcome,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2" charset="0"/>
                <a:cs typeface="Mongolian Baiti" panose="03000500000000000000" pitchFamily="66" charset="0"/>
              </a:rPr>
              <a:t>Crisis care call 813-272-2958</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lang="en-US" sz="2000" b="0" i="0" dirty="0">
                <a:solidFill>
                  <a:srgbClr val="152816"/>
                </a:solidFill>
                <a:effectLst/>
                <a:latin typeface="Montserrat" panose="00000500000000000000" pitchFamily="2" charset="0"/>
                <a:cs typeface="Mongolian Baiti" panose="03000500000000000000" pitchFamily="66" charset="0"/>
              </a:rPr>
              <a:t>Outpatient location is 5707 N. 22nd St., Tampa, FL 33610.</a:t>
            </a:r>
            <a:endParaRPr kumimoji="0" lang="en-US" sz="2000" b="0" i="0" u="none" strike="noStrike" kern="1200" cap="none" spc="0" normalizeH="0" baseline="0" noProof="0" dirty="0">
              <a:ln>
                <a:noFill/>
              </a:ln>
              <a:solidFill>
                <a:srgbClr val="000000"/>
              </a:solidFill>
              <a:effectLst/>
              <a:highlight>
                <a:srgbClr val="FFFF00"/>
              </a:highlight>
              <a:uLnTx/>
              <a:uFillTx/>
              <a:latin typeface="Montserrat" panose="00000500000000000000" pitchFamily="2" charset="0"/>
              <a:cs typeface="Mongolian Baiti" panose="03000500000000000000" pitchFamily="66" charset="0"/>
            </a:endParaRPr>
          </a:p>
        </p:txBody>
      </p:sp>
      <p:sp>
        <p:nvSpPr>
          <p:cNvPr id="9" name="Text Placeholder 4">
            <a:extLst>
              <a:ext uri="{FF2B5EF4-FFF2-40B4-BE49-F238E27FC236}">
                <a16:creationId xmlns:a16="http://schemas.microsoft.com/office/drawing/2014/main" id="{F7316E28-7C10-4870-8C97-0D5DE733DB15}"/>
              </a:ext>
            </a:extLst>
          </p:cNvPr>
          <p:cNvSpPr txBox="1">
            <a:spLocks/>
          </p:cNvSpPr>
          <p:nvPr/>
        </p:nvSpPr>
        <p:spPr>
          <a:xfrm>
            <a:off x="137160" y="5358419"/>
            <a:ext cx="11567160"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lang="en-US" dirty="0" err="1">
                <a:hlinkClick r:id="rId3"/>
              </a:rPr>
              <a:t>GracepointWellness</a:t>
            </a:r>
            <a:r>
              <a:rPr lang="en-US" dirty="0">
                <a:hlinkClick r:id="rId3"/>
              </a:rPr>
              <a:t> | Family Medicine &amp; Mental Health | Crisis | Florida</a:t>
            </a:r>
            <a:endPar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p:txBody>
      </p:sp>
      <p:pic>
        <p:nvPicPr>
          <p:cNvPr id="11" name="Picture 10">
            <a:extLst>
              <a:ext uri="{FF2B5EF4-FFF2-40B4-BE49-F238E27FC236}">
                <a16:creationId xmlns:a16="http://schemas.microsoft.com/office/drawing/2014/main" id="{5F2C1572-2503-469E-A424-AC5030AAB1C2}"/>
              </a:ext>
            </a:extLst>
          </p:cNvPr>
          <p:cNvPicPr>
            <a:picLocks noChangeAspect="1"/>
          </p:cNvPicPr>
          <p:nvPr/>
        </p:nvPicPr>
        <p:blipFill>
          <a:blip r:embed="rId4"/>
          <a:stretch>
            <a:fillRect/>
          </a:stretch>
        </p:blipFill>
        <p:spPr>
          <a:xfrm>
            <a:off x="304800" y="1499581"/>
            <a:ext cx="4267570" cy="810838"/>
          </a:xfrm>
          <a:prstGeom prst="rect">
            <a:avLst/>
          </a:prstGeom>
        </p:spPr>
      </p:pic>
      <p:pic>
        <p:nvPicPr>
          <p:cNvPr id="2050" name="Picture 2" descr="GRACEPOINT_logo_Slate v2 [Converted].jpg">
            <a:extLst>
              <a:ext uri="{FF2B5EF4-FFF2-40B4-BE49-F238E27FC236}">
                <a16:creationId xmlns:a16="http://schemas.microsoft.com/office/drawing/2014/main" id="{E078C9BE-49B5-4229-96D8-58BF4F5A1D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399" y="366016"/>
            <a:ext cx="3532267" cy="1094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772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Content Placeholder 2">
            <a:extLst>
              <a:ext uri="{FF2B5EF4-FFF2-40B4-BE49-F238E27FC236}">
                <a16:creationId xmlns:a16="http://schemas.microsoft.com/office/drawing/2014/main" id="{FA367720-CBBC-49B2-99F3-EED5BE6DA6F3}"/>
              </a:ext>
            </a:extLst>
          </p:cNvPr>
          <p:cNvSpPr txBox="1">
            <a:spLocks/>
          </p:cNvSpPr>
          <p:nvPr/>
        </p:nvSpPr>
        <p:spPr>
          <a:xfrm>
            <a:off x="914400" y="2234623"/>
            <a:ext cx="10972800" cy="24436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lang="en-US" dirty="0">
                <a:solidFill>
                  <a:srgbClr val="000000"/>
                </a:solidFill>
                <a:latin typeface="Montserrat" panose="00000500000000000000" pitchFamily="2" charset="0"/>
                <a:cs typeface="Mongolian Baiti" panose="03000500000000000000" pitchFamily="66" charset="0"/>
              </a:rPr>
              <a:t>Mental health Inpatient and outpatient services:  counseling, case management, Baker Act-Receiving Facilities, substance use</a:t>
            </a:r>
          </a:p>
          <a:p>
            <a:pPr lvl="1" indent="-342900">
              <a:defRPr/>
            </a:pPr>
            <a:r>
              <a:rPr lang="en-US" sz="1800" dirty="0">
                <a:solidFill>
                  <a:srgbClr val="000000"/>
                </a:solidFill>
                <a:latin typeface="Montserrat" panose="00000500000000000000" pitchFamily="2" charset="0"/>
                <a:cs typeface="Mongolian Baiti" panose="03000500000000000000" pitchFamily="66" charset="0"/>
              </a:rPr>
              <a:t>Secure residential program for youth 11-18yo</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lang="en-US" dirty="0">
                <a:solidFill>
                  <a:srgbClr val="000000"/>
                </a:solidFill>
                <a:latin typeface="Montserrat" panose="00000500000000000000" pitchFamily="2" charset="0"/>
                <a:cs typeface="Mongolian Baiti" panose="03000500000000000000" pitchFamily="66" charset="0"/>
              </a:rPr>
              <a:t>Available to any person adult or child</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lang="en-US" dirty="0">
                <a:solidFill>
                  <a:srgbClr val="000000"/>
                </a:solidFill>
                <a:latin typeface="Montserrat" panose="00000500000000000000" pitchFamily="2" charset="0"/>
                <a:cs typeface="Mongolian Baiti" panose="03000500000000000000" pitchFamily="66" charset="0"/>
              </a:rPr>
              <a:t>Pharmacy services</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lang="en-US" dirty="0">
                <a:solidFill>
                  <a:srgbClr val="000000"/>
                </a:solidFill>
                <a:latin typeface="Montserrat" panose="00000500000000000000" pitchFamily="2" charset="0"/>
                <a:cs typeface="Mongolian Baiti" panose="03000500000000000000" pitchFamily="66" charset="0"/>
              </a:rPr>
              <a:t>Make an appointment at 877-850-9613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000" b="0" i="0" u="none" strike="noStrike" kern="1200" cap="none" spc="0" normalizeH="0" baseline="0" noProof="0" dirty="0">
              <a:ln>
                <a:noFill/>
              </a:ln>
              <a:solidFill>
                <a:srgbClr val="000000"/>
              </a:solidFill>
              <a:effectLst/>
              <a:highlight>
                <a:srgbClr val="FFFF00"/>
              </a:highlight>
              <a:uLnTx/>
              <a:uFillTx/>
              <a:latin typeface="Montserrat" panose="00000500000000000000" pitchFamily="2" charset="0"/>
              <a:cs typeface="Mongolian Baiti" panose="03000500000000000000" pitchFamily="66" charset="0"/>
            </a:endParaRPr>
          </a:p>
        </p:txBody>
      </p:sp>
      <p:sp>
        <p:nvSpPr>
          <p:cNvPr id="9" name="Text Placeholder 4">
            <a:extLst>
              <a:ext uri="{FF2B5EF4-FFF2-40B4-BE49-F238E27FC236}">
                <a16:creationId xmlns:a16="http://schemas.microsoft.com/office/drawing/2014/main" id="{F7316E28-7C10-4870-8C97-0D5DE733DB15}"/>
              </a:ext>
            </a:extLst>
          </p:cNvPr>
          <p:cNvSpPr txBox="1">
            <a:spLocks/>
          </p:cNvSpPr>
          <p:nvPr/>
        </p:nvSpPr>
        <p:spPr>
          <a:xfrm>
            <a:off x="0" y="4717127"/>
            <a:ext cx="11567160" cy="1180123"/>
          </a:xfrm>
          <a:prstGeom prst="rect">
            <a:avLst/>
          </a:prstGeom>
        </p:spPr>
        <p:txBody>
          <a:bodyPr vert="horz" lIns="91440" tIns="45720" rIns="91440" bIns="45720" rtlCol="0" anchor="b" anchorCtr="1">
            <a:normAutofit fontScale="77500" lnSpcReduction="20000"/>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lang="en-US" sz="2300" dirty="0">
                <a:hlinkClick r:id="rId3"/>
              </a:rPr>
              <a:t>Behavioral Health Services (baycare.org)</a:t>
            </a:r>
            <a:endParaRPr lang="en-US" sz="2300" dirty="0"/>
          </a:p>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endParaRPr kumimoji="0" lang="en-US" sz="23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lang="en-US" sz="2300" dirty="0">
                <a:solidFill>
                  <a:srgbClr val="92D050">
                    <a:lumMod val="75000"/>
                  </a:srgbClr>
                </a:solidFill>
              </a:rPr>
              <a:t>Baker Act Receiving Facilitates: </a:t>
            </a:r>
            <a:r>
              <a:rPr lang="en-US" sz="2300" dirty="0">
                <a:hlinkClick r:id="rId4"/>
              </a:rPr>
              <a:t>Baker Act-Receiving Facilities (baycare.org</a:t>
            </a:r>
            <a:r>
              <a:rPr lang="en-US" dirty="0">
                <a:hlinkClick r:id="rId4"/>
              </a:rPr>
              <a:t>)</a:t>
            </a:r>
            <a:endPar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p:txBody>
      </p:sp>
      <p:pic>
        <p:nvPicPr>
          <p:cNvPr id="11" name="Picture 10">
            <a:extLst>
              <a:ext uri="{FF2B5EF4-FFF2-40B4-BE49-F238E27FC236}">
                <a16:creationId xmlns:a16="http://schemas.microsoft.com/office/drawing/2014/main" id="{5F2C1572-2503-469E-A424-AC5030AAB1C2}"/>
              </a:ext>
            </a:extLst>
          </p:cNvPr>
          <p:cNvPicPr>
            <a:picLocks noChangeAspect="1"/>
          </p:cNvPicPr>
          <p:nvPr/>
        </p:nvPicPr>
        <p:blipFill>
          <a:blip r:embed="rId5"/>
          <a:stretch>
            <a:fillRect/>
          </a:stretch>
        </p:blipFill>
        <p:spPr>
          <a:xfrm>
            <a:off x="304800" y="1423785"/>
            <a:ext cx="4267570" cy="810838"/>
          </a:xfrm>
          <a:prstGeom prst="rect">
            <a:avLst/>
          </a:prstGeom>
        </p:spPr>
      </p:pic>
      <p:pic>
        <p:nvPicPr>
          <p:cNvPr id="5" name="Picture 4">
            <a:extLst>
              <a:ext uri="{FF2B5EF4-FFF2-40B4-BE49-F238E27FC236}">
                <a16:creationId xmlns:a16="http://schemas.microsoft.com/office/drawing/2014/main" id="{16DDA0C2-6A6E-A1EB-2CF7-F789D53C15D8}"/>
              </a:ext>
            </a:extLst>
          </p:cNvPr>
          <p:cNvPicPr>
            <a:picLocks noChangeAspect="1"/>
          </p:cNvPicPr>
          <p:nvPr/>
        </p:nvPicPr>
        <p:blipFill>
          <a:blip r:embed="rId6"/>
          <a:stretch>
            <a:fillRect/>
          </a:stretch>
        </p:blipFill>
        <p:spPr>
          <a:xfrm>
            <a:off x="1009835" y="366915"/>
            <a:ext cx="2857500" cy="1000125"/>
          </a:xfrm>
          <a:prstGeom prst="rect">
            <a:avLst/>
          </a:prstGeom>
        </p:spPr>
      </p:pic>
    </p:spTree>
    <p:extLst>
      <p:ext uri="{BB962C8B-B14F-4D97-AF65-F5344CB8AC3E}">
        <p14:creationId xmlns:p14="http://schemas.microsoft.com/office/powerpoint/2010/main" val="2364226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Title 1">
            <a:extLst>
              <a:ext uri="{FF2B5EF4-FFF2-40B4-BE49-F238E27FC236}">
                <a16:creationId xmlns:a16="http://schemas.microsoft.com/office/drawing/2014/main" id="{26FC9F98-25AD-4802-87FD-33D915960FDD}"/>
              </a:ext>
            </a:extLst>
          </p:cNvPr>
          <p:cNvSpPr txBox="1">
            <a:spLocks/>
          </p:cNvSpPr>
          <p:nvPr/>
        </p:nvSpPr>
        <p:spPr>
          <a:xfrm>
            <a:off x="775664" y="2329683"/>
            <a:ext cx="10363200" cy="1461684"/>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atin typeface="Montserrat" panose="00000500000000000000" pitchFamily="2" charset="0"/>
              </a:rPr>
              <a:t>Mental Health Resources</a:t>
            </a:r>
          </a:p>
        </p:txBody>
      </p:sp>
    </p:spTree>
    <p:extLst>
      <p:ext uri="{BB962C8B-B14F-4D97-AF65-F5344CB8AC3E}">
        <p14:creationId xmlns:p14="http://schemas.microsoft.com/office/powerpoint/2010/main" val="3818390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9" name="Title 1">
            <a:extLst>
              <a:ext uri="{FF2B5EF4-FFF2-40B4-BE49-F238E27FC236}">
                <a16:creationId xmlns:a16="http://schemas.microsoft.com/office/drawing/2014/main" id="{A39B3DEC-D3FC-41DE-AC1F-7DA4E418E70F}"/>
              </a:ext>
            </a:extLst>
          </p:cNvPr>
          <p:cNvSpPr txBox="1">
            <a:spLocks/>
          </p:cNvSpPr>
          <p:nvPr/>
        </p:nvSpPr>
        <p:spPr>
          <a:xfrm>
            <a:off x="619760" y="1113888"/>
            <a:ext cx="5476240" cy="1525622"/>
          </a:xfrm>
          <a:prstGeom prst="rect">
            <a:avLst/>
          </a:prstGeom>
          <a:solidFill>
            <a:sysClr val="window" lastClr="FFFFFF"/>
          </a:solidFill>
        </p:spPr>
        <p:txBody>
          <a:bodyPr vert="horz" lIns="91440" tIns="45720" rIns="91440" bIns="45720" rtlCol="0" anchor="ctr">
            <a:normAutofit/>
          </a:bodyPr>
          <a:lstStyle>
            <a:lvl1pPr algn="l"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PSI Mental health </a:t>
            </a:r>
            <a:br>
              <a:rPr kumimoji="0" lang="en-US" sz="28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br>
            <a:r>
              <a:rPr kumimoji="0" lang="en-US" sz="28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Discussion tool </a:t>
            </a:r>
          </a:p>
        </p:txBody>
      </p:sp>
      <p:pic>
        <p:nvPicPr>
          <p:cNvPr id="10" name="Content Placeholder 3">
            <a:extLst>
              <a:ext uri="{FF2B5EF4-FFF2-40B4-BE49-F238E27FC236}">
                <a16:creationId xmlns:a16="http://schemas.microsoft.com/office/drawing/2014/main" id="{550BD52C-D73A-4E1F-A162-8B6E270E72D7}"/>
              </a:ext>
            </a:extLst>
          </p:cNvPr>
          <p:cNvPicPr>
            <a:picLocks noChangeAspect="1"/>
          </p:cNvPicPr>
          <p:nvPr/>
        </p:nvPicPr>
        <p:blipFill>
          <a:blip r:embed="rId3"/>
          <a:stretch>
            <a:fillRect/>
          </a:stretch>
        </p:blipFill>
        <p:spPr>
          <a:xfrm>
            <a:off x="6339840" y="302944"/>
            <a:ext cx="4385587" cy="5752416"/>
          </a:xfrm>
          <a:prstGeom prst="rect">
            <a:avLst/>
          </a:prstGeom>
          <a:ln w="19050">
            <a:solidFill>
              <a:schemeClr val="bg1">
                <a:lumMod val="75000"/>
              </a:schemeClr>
            </a:solidFill>
          </a:ln>
        </p:spPr>
      </p:pic>
      <p:pic>
        <p:nvPicPr>
          <p:cNvPr id="11" name="Picture 2" descr="Postpartum Support International (PSI)">
            <a:extLst>
              <a:ext uri="{FF2B5EF4-FFF2-40B4-BE49-F238E27FC236}">
                <a16:creationId xmlns:a16="http://schemas.microsoft.com/office/drawing/2014/main" id="{BA689787-97F3-4424-A802-B218380202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1969"/>
            <a:ext cx="3657600" cy="1569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815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8" name="Picture 7">
            <a:extLst>
              <a:ext uri="{FF2B5EF4-FFF2-40B4-BE49-F238E27FC236}">
                <a16:creationId xmlns:a16="http://schemas.microsoft.com/office/drawing/2014/main" id="{996206FA-7C10-470C-A6AE-FB351BD662C1}"/>
              </a:ext>
            </a:extLst>
          </p:cNvPr>
          <p:cNvPicPr>
            <a:picLocks noChangeAspect="1"/>
          </p:cNvPicPr>
          <p:nvPr/>
        </p:nvPicPr>
        <p:blipFill>
          <a:blip r:embed="rId3"/>
          <a:stretch>
            <a:fillRect/>
          </a:stretch>
        </p:blipFill>
        <p:spPr>
          <a:xfrm>
            <a:off x="3231406" y="181094"/>
            <a:ext cx="5729187" cy="990600"/>
          </a:xfrm>
          <a:prstGeom prst="rect">
            <a:avLst/>
          </a:prstGeom>
        </p:spPr>
      </p:pic>
      <p:pic>
        <p:nvPicPr>
          <p:cNvPr id="9" name="Content Placeholder 3">
            <a:extLst>
              <a:ext uri="{FF2B5EF4-FFF2-40B4-BE49-F238E27FC236}">
                <a16:creationId xmlns:a16="http://schemas.microsoft.com/office/drawing/2014/main" id="{C3352FE5-34FF-4F4C-AE07-42C8A2D67FAF}"/>
              </a:ext>
            </a:extLst>
          </p:cNvPr>
          <p:cNvPicPr>
            <a:picLocks noChangeAspect="1"/>
          </p:cNvPicPr>
          <p:nvPr/>
        </p:nvPicPr>
        <p:blipFill rotWithShape="1">
          <a:blip r:embed="rId4"/>
          <a:srcRect l="4249" t="-1" r="2335" b="1101"/>
          <a:stretch/>
        </p:blipFill>
        <p:spPr>
          <a:xfrm>
            <a:off x="1905000" y="1199712"/>
            <a:ext cx="3583095" cy="4712601"/>
          </a:xfrm>
          <a:prstGeom prst="rect">
            <a:avLst/>
          </a:prstGeom>
        </p:spPr>
      </p:pic>
      <p:pic>
        <p:nvPicPr>
          <p:cNvPr id="10" name="Picture 9">
            <a:extLst>
              <a:ext uri="{FF2B5EF4-FFF2-40B4-BE49-F238E27FC236}">
                <a16:creationId xmlns:a16="http://schemas.microsoft.com/office/drawing/2014/main" id="{EC69DC02-5C55-435D-B202-01210665A2DD}"/>
              </a:ext>
            </a:extLst>
          </p:cNvPr>
          <p:cNvPicPr>
            <a:picLocks noChangeAspect="1"/>
          </p:cNvPicPr>
          <p:nvPr/>
        </p:nvPicPr>
        <p:blipFill rotWithShape="1">
          <a:blip r:embed="rId5"/>
          <a:srcRect l="1716" t="2384" b="4"/>
          <a:stretch/>
        </p:blipFill>
        <p:spPr>
          <a:xfrm>
            <a:off x="6703907" y="1199712"/>
            <a:ext cx="3669391" cy="4712601"/>
          </a:xfrm>
          <a:prstGeom prst="rect">
            <a:avLst/>
          </a:prstGeom>
        </p:spPr>
      </p:pic>
      <p:sp>
        <p:nvSpPr>
          <p:cNvPr id="11" name="TextBox 10">
            <a:extLst>
              <a:ext uri="{FF2B5EF4-FFF2-40B4-BE49-F238E27FC236}">
                <a16:creationId xmlns:a16="http://schemas.microsoft.com/office/drawing/2014/main" id="{D7472DD4-98E4-4DFD-BE7F-1BA01AE71AE0}"/>
              </a:ext>
            </a:extLst>
          </p:cNvPr>
          <p:cNvSpPr txBox="1"/>
          <p:nvPr/>
        </p:nvSpPr>
        <p:spPr>
          <a:xfrm>
            <a:off x="0" y="5899388"/>
            <a:ext cx="12192000" cy="384721"/>
          </a:xfrm>
          <a:prstGeom prst="rect">
            <a:avLst/>
          </a:prstGeom>
          <a:noFill/>
        </p:spPr>
        <p:txBody>
          <a:bodyPr wrap="square" rtlCol="0">
            <a:spAutoFit/>
          </a:bodyPr>
          <a:lstStyle/>
          <a:p>
            <a:pPr algn="ctr"/>
            <a:r>
              <a:rPr lang="en-US" sz="1900" dirty="0">
                <a:solidFill>
                  <a:srgbClr val="92D050"/>
                </a:solidFill>
                <a:latin typeface="Montserrat" panose="00000500000000000000" pitchFamily="2" charset="0"/>
                <a:hlinkClick r:id="rId6"/>
              </a:rPr>
              <a:t>WWW.2020MOM.ORG</a:t>
            </a:r>
            <a:r>
              <a:rPr lang="en-US" sz="1900" dirty="0">
                <a:solidFill>
                  <a:srgbClr val="92D050"/>
                </a:solidFill>
                <a:latin typeface="Montserrat" panose="00000500000000000000" pitchFamily="2" charset="0"/>
              </a:rPr>
              <a:t> </a:t>
            </a:r>
          </a:p>
        </p:txBody>
      </p:sp>
    </p:spTree>
    <p:extLst>
      <p:ext uri="{BB962C8B-B14F-4D97-AF65-F5344CB8AC3E}">
        <p14:creationId xmlns:p14="http://schemas.microsoft.com/office/powerpoint/2010/main" val="24555551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5" name="Title 1">
            <a:extLst>
              <a:ext uri="{FF2B5EF4-FFF2-40B4-BE49-F238E27FC236}">
                <a16:creationId xmlns:a16="http://schemas.microsoft.com/office/drawing/2014/main" id="{3600F939-862B-458B-B379-8819529454A2}"/>
              </a:ext>
            </a:extLst>
          </p:cNvPr>
          <p:cNvSpPr txBox="1">
            <a:spLocks/>
          </p:cNvSpPr>
          <p:nvPr/>
        </p:nvSpPr>
        <p:spPr>
          <a:xfrm>
            <a:off x="0" y="635520"/>
            <a:ext cx="12283440" cy="1470025"/>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Mental Health first Aid training </a:t>
            </a:r>
          </a:p>
        </p:txBody>
      </p:sp>
      <p:pic>
        <p:nvPicPr>
          <p:cNvPr id="7" name="Picture 6">
            <a:extLst>
              <a:ext uri="{FF2B5EF4-FFF2-40B4-BE49-F238E27FC236}">
                <a16:creationId xmlns:a16="http://schemas.microsoft.com/office/drawing/2014/main" id="{93DF828A-D777-45AA-B597-471A2B70A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668" y="181094"/>
            <a:ext cx="2048932" cy="908852"/>
          </a:xfrm>
          <a:prstGeom prst="rect">
            <a:avLst/>
          </a:prstGeom>
        </p:spPr>
      </p:pic>
      <p:pic>
        <p:nvPicPr>
          <p:cNvPr id="9" name="Picture 8">
            <a:extLst>
              <a:ext uri="{FF2B5EF4-FFF2-40B4-BE49-F238E27FC236}">
                <a16:creationId xmlns:a16="http://schemas.microsoft.com/office/drawing/2014/main" id="{4F0EAB71-AB05-44B8-94F9-DEB6B6EC2A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0035" y="1713203"/>
            <a:ext cx="3051927" cy="3949553"/>
          </a:xfrm>
          <a:prstGeom prst="rect">
            <a:avLst/>
          </a:prstGeom>
          <a:ln w="19050">
            <a:solidFill>
              <a:schemeClr val="bg1">
                <a:lumMod val="75000"/>
              </a:schemeClr>
            </a:solidFill>
          </a:ln>
        </p:spPr>
      </p:pic>
      <p:sp>
        <p:nvSpPr>
          <p:cNvPr id="12" name="Content Placeholder 2">
            <a:extLst>
              <a:ext uri="{FF2B5EF4-FFF2-40B4-BE49-F238E27FC236}">
                <a16:creationId xmlns:a16="http://schemas.microsoft.com/office/drawing/2014/main" id="{FD88008D-A9EA-449F-A30F-E1B519F16F37}"/>
              </a:ext>
            </a:extLst>
          </p:cNvPr>
          <p:cNvSpPr txBox="1">
            <a:spLocks/>
          </p:cNvSpPr>
          <p:nvPr/>
        </p:nvSpPr>
        <p:spPr>
          <a:xfrm>
            <a:off x="328943" y="5748923"/>
            <a:ext cx="11534113" cy="5128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None/>
              <a:tabLst/>
              <a:defRPr/>
            </a:pPr>
            <a:r>
              <a:rPr lang="en-US" sz="2000" dirty="0">
                <a:solidFill>
                  <a:srgbClr val="92D050"/>
                </a:solidFill>
                <a:hlinkClick r:id="rId5"/>
              </a:rPr>
              <a:t>HTTPS://CFTAMPABAY.ORG/MENTALHEALTH</a:t>
            </a:r>
            <a:r>
              <a:rPr lang="en-US" sz="2000" dirty="0">
                <a:solidFill>
                  <a:srgbClr val="92D050"/>
                </a:solidFill>
              </a:rPr>
              <a:t> </a:t>
            </a:r>
            <a:endParaRPr kumimoji="0" lang="en-US" sz="2000" b="0" i="0" u="none" strike="noStrike" kern="1200" cap="none" spc="0" normalizeH="0" baseline="0" noProof="0" dirty="0">
              <a:ln>
                <a:noFill/>
              </a:ln>
              <a:solidFill>
                <a:srgbClr val="92D050"/>
              </a:solidFill>
              <a:effectLst/>
              <a:uLnTx/>
              <a:uFillTx/>
              <a:latin typeface="Montserrat" panose="00000500000000000000" pitchFamily="50" charset="0"/>
              <a:ea typeface="+mn-ea"/>
              <a:cs typeface="+mn-cs"/>
            </a:endParaRPr>
          </a:p>
          <a:p>
            <a:pPr marL="342900" marR="0" lvl="0" indent="-342900" algn="ctr"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spTree>
    <p:extLst>
      <p:ext uri="{BB962C8B-B14F-4D97-AF65-F5344CB8AC3E}">
        <p14:creationId xmlns:p14="http://schemas.microsoft.com/office/powerpoint/2010/main" val="2477767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Title 1">
            <a:extLst>
              <a:ext uri="{FF2B5EF4-FFF2-40B4-BE49-F238E27FC236}">
                <a16:creationId xmlns:a16="http://schemas.microsoft.com/office/drawing/2014/main" id="{26FC9F98-25AD-4802-87FD-33D915960FDD}"/>
              </a:ext>
            </a:extLst>
          </p:cNvPr>
          <p:cNvSpPr txBox="1">
            <a:spLocks/>
          </p:cNvSpPr>
          <p:nvPr/>
        </p:nvSpPr>
        <p:spPr>
          <a:xfrm>
            <a:off x="791429" y="2250856"/>
            <a:ext cx="10363200" cy="1461684"/>
          </a:xfrm>
          <a:prstGeom prst="rect">
            <a:avLst/>
          </a:prstGeom>
          <a:noFill/>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atin typeface="Montserrat" panose="00000500000000000000" pitchFamily="2" charset="0"/>
              </a:rPr>
              <a:t>Perinatal Loss Direct Services</a:t>
            </a:r>
          </a:p>
        </p:txBody>
      </p:sp>
    </p:spTree>
    <p:extLst>
      <p:ext uri="{BB962C8B-B14F-4D97-AF65-F5344CB8AC3E}">
        <p14:creationId xmlns:p14="http://schemas.microsoft.com/office/powerpoint/2010/main" val="1651519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6" name="Title 5">
            <a:extLst>
              <a:ext uri="{FF2B5EF4-FFF2-40B4-BE49-F238E27FC236}">
                <a16:creationId xmlns:a16="http://schemas.microsoft.com/office/drawing/2014/main" id="{255B345E-5F91-478C-A6D4-1094C4840260}"/>
              </a:ext>
            </a:extLst>
          </p:cNvPr>
          <p:cNvSpPr txBox="1">
            <a:spLocks/>
          </p:cNvSpPr>
          <p:nvPr/>
        </p:nvSpPr>
        <p:spPr>
          <a:xfrm>
            <a:off x="609600" y="142240"/>
            <a:ext cx="10972800" cy="897324"/>
          </a:xfrm>
          <a:prstGeom prst="rect">
            <a:avLst/>
          </a:prstGeom>
          <a:noFill/>
        </p:spPr>
        <p:txBody>
          <a:bodyPr vert="horz" lIns="91440" tIns="45720" rIns="91440" bIns="45720" rtlCol="0" anchor="ctr">
            <a:normAutofit fontScale="92500"/>
          </a:bodyPr>
          <a:lstStyle>
            <a:lvl1pPr algn="ctr"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srgbClr val="000000"/>
                </a:solidFill>
                <a:effectLst/>
                <a:uLnTx/>
                <a:uFillTx/>
                <a:latin typeface="Montserrat" panose="00000500000000000000" pitchFamily="50" charset="0"/>
                <a:ea typeface="+mj-ea"/>
                <a:cs typeface="+mj-cs"/>
              </a:rPr>
              <a:t>Healthy Start Flyer Perinatal Loss</a:t>
            </a:r>
          </a:p>
        </p:txBody>
      </p:sp>
      <p:pic>
        <p:nvPicPr>
          <p:cNvPr id="7" name="Picture 6">
            <a:extLst>
              <a:ext uri="{FF2B5EF4-FFF2-40B4-BE49-F238E27FC236}">
                <a16:creationId xmlns:a16="http://schemas.microsoft.com/office/drawing/2014/main" id="{E20EC973-98EF-7942-7E93-D560BFC579D1}"/>
              </a:ext>
            </a:extLst>
          </p:cNvPr>
          <p:cNvPicPr>
            <a:picLocks noChangeAspect="1"/>
          </p:cNvPicPr>
          <p:nvPr/>
        </p:nvPicPr>
        <p:blipFill>
          <a:blip r:embed="rId3"/>
          <a:stretch>
            <a:fillRect/>
          </a:stretch>
        </p:blipFill>
        <p:spPr>
          <a:xfrm>
            <a:off x="3539738" y="893187"/>
            <a:ext cx="2247403" cy="5394960"/>
          </a:xfrm>
          <a:prstGeom prst="rect">
            <a:avLst/>
          </a:prstGeom>
        </p:spPr>
      </p:pic>
      <p:pic>
        <p:nvPicPr>
          <p:cNvPr id="9" name="Picture 8">
            <a:extLst>
              <a:ext uri="{FF2B5EF4-FFF2-40B4-BE49-F238E27FC236}">
                <a16:creationId xmlns:a16="http://schemas.microsoft.com/office/drawing/2014/main" id="{6CA4F2C5-7D46-137A-CB25-95FBE21873F4}"/>
              </a:ext>
            </a:extLst>
          </p:cNvPr>
          <p:cNvPicPr>
            <a:picLocks noChangeAspect="1"/>
          </p:cNvPicPr>
          <p:nvPr/>
        </p:nvPicPr>
        <p:blipFill>
          <a:blip r:embed="rId4"/>
          <a:stretch>
            <a:fillRect/>
          </a:stretch>
        </p:blipFill>
        <p:spPr>
          <a:xfrm>
            <a:off x="6035040" y="912614"/>
            <a:ext cx="2471280" cy="5375533"/>
          </a:xfrm>
          <a:prstGeom prst="rect">
            <a:avLst/>
          </a:prstGeom>
        </p:spPr>
      </p:pic>
    </p:spTree>
    <p:extLst>
      <p:ext uri="{BB962C8B-B14F-4D97-AF65-F5344CB8AC3E}">
        <p14:creationId xmlns:p14="http://schemas.microsoft.com/office/powerpoint/2010/main" val="4226731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pic>
        <p:nvPicPr>
          <p:cNvPr id="10" name="Picture 9">
            <a:extLst>
              <a:ext uri="{FF2B5EF4-FFF2-40B4-BE49-F238E27FC236}">
                <a16:creationId xmlns:a16="http://schemas.microsoft.com/office/drawing/2014/main" id="{2701192D-1D00-41DB-B7EB-C1C913AC0129}"/>
              </a:ext>
            </a:extLst>
          </p:cNvPr>
          <p:cNvPicPr>
            <a:picLocks noChangeAspect="1"/>
          </p:cNvPicPr>
          <p:nvPr/>
        </p:nvPicPr>
        <p:blipFill>
          <a:blip r:embed="rId3"/>
          <a:stretch>
            <a:fillRect/>
          </a:stretch>
        </p:blipFill>
        <p:spPr>
          <a:xfrm>
            <a:off x="609599" y="304800"/>
            <a:ext cx="2886075" cy="1123950"/>
          </a:xfrm>
          <a:prstGeom prst="rect">
            <a:avLst/>
          </a:prstGeom>
        </p:spPr>
      </p:pic>
      <p:sp>
        <p:nvSpPr>
          <p:cNvPr id="11" name="TextBox 10">
            <a:extLst>
              <a:ext uri="{FF2B5EF4-FFF2-40B4-BE49-F238E27FC236}">
                <a16:creationId xmlns:a16="http://schemas.microsoft.com/office/drawing/2014/main" id="{BA5E0559-6A3C-43BF-BABF-755AAE6A3491}"/>
              </a:ext>
            </a:extLst>
          </p:cNvPr>
          <p:cNvSpPr txBox="1"/>
          <p:nvPr/>
        </p:nvSpPr>
        <p:spPr>
          <a:xfrm>
            <a:off x="1049619" y="1835368"/>
            <a:ext cx="10092761" cy="646331"/>
          </a:xfrm>
          <a:prstGeom prst="rect">
            <a:avLst/>
          </a:prstGeom>
          <a:noFill/>
        </p:spPr>
        <p:txBody>
          <a:bodyPr wrap="square" rtlCol="0">
            <a:spAutoFit/>
          </a:bodyPr>
          <a:lstStyle/>
          <a:p>
            <a:pPr algn="ctr"/>
            <a:r>
              <a:rPr lang="en-US" b="1" dirty="0">
                <a:solidFill>
                  <a:srgbClr val="000000"/>
                </a:solidFill>
              </a:rPr>
              <a:t>Services for women who do not want Healthy Start care coordination services, but need support for a miscarriage, fetal, or infant loss. </a:t>
            </a:r>
          </a:p>
        </p:txBody>
      </p:sp>
      <p:sp>
        <p:nvSpPr>
          <p:cNvPr id="14" name="TextBox 13">
            <a:extLst>
              <a:ext uri="{FF2B5EF4-FFF2-40B4-BE49-F238E27FC236}">
                <a16:creationId xmlns:a16="http://schemas.microsoft.com/office/drawing/2014/main" id="{0186BAF9-A01E-4934-977E-4CEEDE3DDBA6}"/>
              </a:ext>
            </a:extLst>
          </p:cNvPr>
          <p:cNvSpPr txBox="1"/>
          <p:nvPr/>
        </p:nvSpPr>
        <p:spPr>
          <a:xfrm>
            <a:off x="6756402" y="2778071"/>
            <a:ext cx="4876800" cy="584775"/>
          </a:xfrm>
          <a:prstGeom prst="rect">
            <a:avLst/>
          </a:prstGeom>
          <a:noFill/>
        </p:spPr>
        <p:txBody>
          <a:bodyPr wrap="square" rtlCol="0">
            <a:spAutoFit/>
          </a:bodyPr>
          <a:lstStyle/>
          <a:p>
            <a:r>
              <a:rPr lang="en-US" sz="3200" b="1" u="sng" dirty="0">
                <a:solidFill>
                  <a:srgbClr val="000000"/>
                </a:solidFill>
                <a:latin typeface="Montserrat" panose="00000500000000000000" pitchFamily="2" charset="0"/>
              </a:rPr>
              <a:t>Session Information </a:t>
            </a:r>
          </a:p>
        </p:txBody>
      </p:sp>
      <p:sp>
        <p:nvSpPr>
          <p:cNvPr id="16" name="TextBox 15">
            <a:extLst>
              <a:ext uri="{FF2B5EF4-FFF2-40B4-BE49-F238E27FC236}">
                <a16:creationId xmlns:a16="http://schemas.microsoft.com/office/drawing/2014/main" id="{AB69D955-1CB9-4AB4-A783-F5C393E007B2}"/>
              </a:ext>
            </a:extLst>
          </p:cNvPr>
          <p:cNvSpPr txBox="1"/>
          <p:nvPr/>
        </p:nvSpPr>
        <p:spPr>
          <a:xfrm>
            <a:off x="1057274" y="2764565"/>
            <a:ext cx="4876800" cy="584775"/>
          </a:xfrm>
          <a:prstGeom prst="rect">
            <a:avLst/>
          </a:prstGeom>
          <a:noFill/>
        </p:spPr>
        <p:txBody>
          <a:bodyPr wrap="square" rtlCol="0">
            <a:spAutoFit/>
          </a:bodyPr>
          <a:lstStyle/>
          <a:p>
            <a:r>
              <a:rPr lang="en-US" sz="3200" b="1" u="sng" dirty="0">
                <a:solidFill>
                  <a:srgbClr val="000000"/>
                </a:solidFill>
                <a:latin typeface="Montserrat" panose="00000500000000000000" pitchFamily="2" charset="0"/>
              </a:rPr>
              <a:t>Referral Process</a:t>
            </a:r>
          </a:p>
        </p:txBody>
      </p:sp>
      <p:sp>
        <p:nvSpPr>
          <p:cNvPr id="17" name="Rectangle 16">
            <a:extLst>
              <a:ext uri="{FF2B5EF4-FFF2-40B4-BE49-F238E27FC236}">
                <a16:creationId xmlns:a16="http://schemas.microsoft.com/office/drawing/2014/main" id="{C66C4CEC-DBB8-406D-A558-2340A025FACC}"/>
              </a:ext>
            </a:extLst>
          </p:cNvPr>
          <p:cNvSpPr/>
          <p:nvPr/>
        </p:nvSpPr>
        <p:spPr>
          <a:xfrm>
            <a:off x="748402" y="3374574"/>
            <a:ext cx="5012318" cy="2529923"/>
          </a:xfrm>
          <a:prstGeom prst="rect">
            <a:avLst/>
          </a:prstGeom>
        </p:spPr>
        <p:txBody>
          <a:bodyPr wrap="square">
            <a:spAutoFit/>
          </a:bodyPr>
          <a:lstStyle/>
          <a:p>
            <a:pPr marL="342900" lvl="0" indent="-342900">
              <a:spcBef>
                <a:spcPct val="20000"/>
              </a:spcBef>
              <a:buClr>
                <a:srgbClr val="FF3399"/>
              </a:buClr>
              <a:buFont typeface="Arial" pitchFamily="34" charset="0"/>
              <a:buChar char="•"/>
              <a:defRPr/>
            </a:pPr>
            <a:r>
              <a:rPr lang="en-US" dirty="0">
                <a:solidFill>
                  <a:srgbClr val="000000"/>
                </a:solidFill>
                <a:latin typeface="Montserrat" panose="00000500000000000000" pitchFamily="50" charset="0"/>
              </a:rPr>
              <a:t>Email referral form to: </a:t>
            </a:r>
            <a:r>
              <a:rPr lang="en-US" dirty="0">
                <a:solidFill>
                  <a:srgbClr val="000000"/>
                </a:solidFill>
                <a:latin typeface="Montserrat" panose="00000500000000000000" pitchFamily="50" charset="0"/>
                <a:hlinkClick r:id="rId4"/>
              </a:rPr>
              <a:t>JeanetteWorrell@empathhealth.org</a:t>
            </a:r>
            <a:r>
              <a:rPr lang="en-US" dirty="0">
                <a:solidFill>
                  <a:srgbClr val="000000"/>
                </a:solidFill>
                <a:latin typeface="Montserrat" panose="00000500000000000000" pitchFamily="50" charset="0"/>
              </a:rPr>
              <a:t> </a:t>
            </a:r>
          </a:p>
          <a:p>
            <a:pPr marL="342900" lvl="0" indent="-342900">
              <a:spcBef>
                <a:spcPct val="20000"/>
              </a:spcBef>
              <a:buClr>
                <a:srgbClr val="FF3399"/>
              </a:buClr>
              <a:buFont typeface="Arial" pitchFamily="34" charset="0"/>
              <a:buChar char="•"/>
              <a:defRPr/>
            </a:pPr>
            <a:r>
              <a:rPr lang="en-US" dirty="0">
                <a:solidFill>
                  <a:srgbClr val="000000"/>
                </a:solidFill>
                <a:latin typeface="Montserrat" panose="00000500000000000000" pitchFamily="50" charset="0"/>
              </a:rPr>
              <a:t>Referral can also be made via phone at 727-523-3451</a:t>
            </a:r>
          </a:p>
          <a:p>
            <a:pPr marL="342900" lvl="0" indent="-342900">
              <a:spcBef>
                <a:spcPct val="20000"/>
              </a:spcBef>
              <a:buClr>
                <a:srgbClr val="FF3399"/>
              </a:buClr>
              <a:buFont typeface="Arial" pitchFamily="34" charset="0"/>
              <a:buChar char="•"/>
              <a:defRPr/>
            </a:pPr>
            <a:r>
              <a:rPr lang="en-US" dirty="0">
                <a:solidFill>
                  <a:srgbClr val="000000"/>
                </a:solidFill>
                <a:latin typeface="Montserrat" panose="00000500000000000000" pitchFamily="50" charset="0"/>
              </a:rPr>
              <a:t>Local referral form can be provided</a:t>
            </a:r>
          </a:p>
          <a:p>
            <a:pPr marL="342900" lvl="0" indent="-342900">
              <a:spcBef>
                <a:spcPct val="20000"/>
              </a:spcBef>
              <a:buClr>
                <a:srgbClr val="FF3399"/>
              </a:buClr>
              <a:buFont typeface="Arial" pitchFamily="34" charset="0"/>
              <a:buChar char="•"/>
              <a:defRPr/>
            </a:pPr>
            <a:r>
              <a:rPr lang="en-US" dirty="0">
                <a:solidFill>
                  <a:srgbClr val="000000"/>
                </a:solidFill>
                <a:latin typeface="Montserrat" panose="00000500000000000000" pitchFamily="50" charset="0"/>
              </a:rPr>
              <a:t>Consent to exchange information will be obtained from Empath for collaboration purposes</a:t>
            </a:r>
          </a:p>
        </p:txBody>
      </p:sp>
      <p:sp>
        <p:nvSpPr>
          <p:cNvPr id="18" name="Rectangle 17">
            <a:extLst>
              <a:ext uri="{FF2B5EF4-FFF2-40B4-BE49-F238E27FC236}">
                <a16:creationId xmlns:a16="http://schemas.microsoft.com/office/drawing/2014/main" id="{EFA91D26-53D2-4512-8CF4-ED08996811F9}"/>
              </a:ext>
            </a:extLst>
          </p:cNvPr>
          <p:cNvSpPr/>
          <p:nvPr/>
        </p:nvSpPr>
        <p:spPr>
          <a:xfrm>
            <a:off x="6431282" y="3424633"/>
            <a:ext cx="4450080" cy="2197525"/>
          </a:xfrm>
          <a:prstGeom prst="rect">
            <a:avLst/>
          </a:prstGeom>
        </p:spPr>
        <p:txBody>
          <a:bodyPr wrap="square">
            <a:spAutoFit/>
          </a:bodyPr>
          <a:lstStyle/>
          <a:p>
            <a:pPr marL="342900" lvl="0" indent="-342900">
              <a:spcBef>
                <a:spcPct val="20000"/>
              </a:spcBef>
              <a:buClr>
                <a:srgbClr val="FF3399"/>
              </a:buClr>
              <a:buFont typeface="Arial" pitchFamily="34" charset="0"/>
              <a:buChar char="•"/>
              <a:defRPr/>
            </a:pPr>
            <a:r>
              <a:rPr lang="en-US" dirty="0">
                <a:solidFill>
                  <a:srgbClr val="000000"/>
                </a:solidFill>
                <a:latin typeface="Montserrat" panose="00000500000000000000" pitchFamily="50" charset="0"/>
              </a:rPr>
              <a:t>Five, 1-hour sessions</a:t>
            </a:r>
          </a:p>
          <a:p>
            <a:pPr marL="342900" lvl="0" indent="-342900">
              <a:spcBef>
                <a:spcPct val="20000"/>
              </a:spcBef>
              <a:buClr>
                <a:srgbClr val="FF3399"/>
              </a:buClr>
              <a:buFont typeface="Arial" pitchFamily="34" charset="0"/>
              <a:buChar char="•"/>
              <a:defRPr/>
            </a:pPr>
            <a:r>
              <a:rPr lang="en-US" dirty="0">
                <a:solidFill>
                  <a:srgbClr val="000000"/>
                </a:solidFill>
                <a:latin typeface="Montserrat" panose="00000500000000000000" pitchFamily="50" charset="0"/>
              </a:rPr>
              <a:t>Attendees determined by family</a:t>
            </a:r>
          </a:p>
          <a:p>
            <a:pPr marL="342900" lvl="0" indent="-342900">
              <a:spcBef>
                <a:spcPct val="20000"/>
              </a:spcBef>
              <a:buClr>
                <a:srgbClr val="FF3399"/>
              </a:buClr>
              <a:buFont typeface="Arial" pitchFamily="34" charset="0"/>
              <a:buChar char="•"/>
              <a:defRPr/>
            </a:pPr>
            <a:r>
              <a:rPr lang="en-US" dirty="0">
                <a:solidFill>
                  <a:srgbClr val="000000"/>
                </a:solidFill>
                <a:latin typeface="Montserrat" panose="00000500000000000000" pitchFamily="50" charset="0"/>
              </a:rPr>
              <a:t>Virtual or face-to-face at Mary Lee’s House</a:t>
            </a:r>
          </a:p>
          <a:p>
            <a:pPr marL="342900" lvl="0" indent="-342900">
              <a:spcBef>
                <a:spcPct val="20000"/>
              </a:spcBef>
              <a:buClr>
                <a:srgbClr val="FF3399"/>
              </a:buClr>
              <a:buFont typeface="Arial" pitchFamily="34" charset="0"/>
              <a:buChar char="•"/>
              <a:defRPr/>
            </a:pPr>
            <a:r>
              <a:rPr lang="en-US" dirty="0">
                <a:solidFill>
                  <a:srgbClr val="000000"/>
                </a:solidFill>
                <a:latin typeface="Montserrat" panose="00000500000000000000" pitchFamily="50" charset="0"/>
              </a:rPr>
              <a:t>Sessions cost $20 per hour for the client after the initial sessions have ended</a:t>
            </a:r>
          </a:p>
        </p:txBody>
      </p:sp>
    </p:spTree>
    <p:extLst>
      <p:ext uri="{BB962C8B-B14F-4D97-AF65-F5344CB8AC3E}">
        <p14:creationId xmlns:p14="http://schemas.microsoft.com/office/powerpoint/2010/main" val="28521473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9" name="Content Placeholder 2">
            <a:extLst>
              <a:ext uri="{FF2B5EF4-FFF2-40B4-BE49-F238E27FC236}">
                <a16:creationId xmlns:a16="http://schemas.microsoft.com/office/drawing/2014/main" id="{591BF448-E49F-437D-AE4C-3E0B7C83B0CF}"/>
              </a:ext>
            </a:extLst>
          </p:cNvPr>
          <p:cNvSpPr txBox="1">
            <a:spLocks/>
          </p:cNvSpPr>
          <p:nvPr/>
        </p:nvSpPr>
        <p:spPr>
          <a:xfrm>
            <a:off x="1489240" y="2688276"/>
            <a:ext cx="6780999" cy="22630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Self referral at 813-877-2200</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No cost to client</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Services include: </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lang="en-US" sz="1800" dirty="0">
                <a:solidFill>
                  <a:srgbClr val="000000"/>
                </a:solidFill>
              </a:rPr>
              <a:t>O</a:t>
            </a: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ne-on-one counseling for bereavement,</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A child </a:t>
            </a:r>
            <a:r>
              <a:rPr lang="en-US" sz="1800" dirty="0">
                <a:solidFill>
                  <a:srgbClr val="000000"/>
                </a:solidFill>
              </a:rPr>
              <a:t>l</a:t>
            </a:r>
            <a:r>
              <a:rPr kumimoji="0" lang="en-US" sz="1800" b="0" i="0" u="none" strike="noStrike" kern="1200" cap="none" spc="0" normalizeH="0" baseline="0" noProof="0" dirty="0" err="1">
                <a:ln>
                  <a:noFill/>
                </a:ln>
                <a:solidFill>
                  <a:srgbClr val="000000"/>
                </a:solidFill>
                <a:effectLst/>
                <a:uLnTx/>
                <a:uFillTx/>
                <a:latin typeface="Montserrat" panose="00000500000000000000" pitchFamily="50" charset="0"/>
                <a:ea typeface="+mn-ea"/>
                <a:cs typeface="+mn-cs"/>
              </a:rPr>
              <a:t>oss</a:t>
            </a:r>
            <a:r>
              <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group meeting.</a:t>
            </a:r>
          </a:p>
        </p:txBody>
      </p:sp>
      <p:sp>
        <p:nvSpPr>
          <p:cNvPr id="12" name="Content Placeholder 2">
            <a:extLst>
              <a:ext uri="{FF2B5EF4-FFF2-40B4-BE49-F238E27FC236}">
                <a16:creationId xmlns:a16="http://schemas.microsoft.com/office/drawing/2014/main" id="{84C3DF77-544D-4224-B310-DC5A0C19CD22}"/>
              </a:ext>
            </a:extLst>
          </p:cNvPr>
          <p:cNvSpPr txBox="1">
            <a:spLocks/>
          </p:cNvSpPr>
          <p:nvPr/>
        </p:nvSpPr>
        <p:spPr>
          <a:xfrm>
            <a:off x="1489240" y="4903931"/>
            <a:ext cx="11534113" cy="5128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en-US" sz="2000" dirty="0">
                <a:solidFill>
                  <a:srgbClr val="92D050"/>
                </a:solidFill>
                <a:hlinkClick r:id="rId2"/>
              </a:rPr>
              <a:t>https://www.chaptershealth.org/</a:t>
            </a:r>
            <a:r>
              <a:rPr lang="en-US" sz="2000" dirty="0">
                <a:solidFill>
                  <a:srgbClr val="92D050"/>
                </a:solidFill>
              </a:rPr>
              <a:t> </a:t>
            </a:r>
            <a:endPar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sp>
        <p:nvSpPr>
          <p:cNvPr id="13" name="Content Placeholder 2">
            <a:extLst>
              <a:ext uri="{FF2B5EF4-FFF2-40B4-BE49-F238E27FC236}">
                <a16:creationId xmlns:a16="http://schemas.microsoft.com/office/drawing/2014/main" id="{7336B871-38EB-4757-8B6A-77ED32DC946D}"/>
              </a:ext>
            </a:extLst>
          </p:cNvPr>
          <p:cNvSpPr txBox="1">
            <a:spLocks/>
          </p:cNvSpPr>
          <p:nvPr/>
        </p:nvSpPr>
        <p:spPr>
          <a:xfrm>
            <a:off x="1489241" y="1849367"/>
            <a:ext cx="11534113" cy="5128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2400" b="0" i="0" u="none" strike="noStrike" kern="1200" cap="none" spc="0" normalizeH="0" baseline="0" noProof="0" dirty="0" err="1">
                <a:ln>
                  <a:noFill/>
                </a:ln>
                <a:solidFill>
                  <a:srgbClr val="92D050"/>
                </a:solidFill>
                <a:effectLst/>
                <a:uLnTx/>
                <a:uFillTx/>
                <a:latin typeface="Montserrat" panose="00000500000000000000" pitchFamily="50" charset="0"/>
                <a:ea typeface="+mn-ea"/>
                <a:cs typeface="+mn-cs"/>
              </a:rPr>
              <a:t>Lifepath</a:t>
            </a:r>
            <a:r>
              <a:rPr kumimoji="0" lang="en-US" sz="2400" b="0" i="0" u="none" strike="noStrike" kern="1200" cap="none" spc="0" normalizeH="0" baseline="0" noProof="0" dirty="0">
                <a:ln>
                  <a:noFill/>
                </a:ln>
                <a:solidFill>
                  <a:srgbClr val="92D050"/>
                </a:solidFill>
                <a:effectLst/>
                <a:uLnTx/>
                <a:uFillTx/>
                <a:latin typeface="Montserrat" panose="00000500000000000000" pitchFamily="50" charset="0"/>
                <a:ea typeface="+mn-ea"/>
                <a:cs typeface="+mn-cs"/>
              </a:rPr>
              <a:t> Hospice</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pic>
        <p:nvPicPr>
          <p:cNvPr id="5" name="Picture 4">
            <a:extLst>
              <a:ext uri="{FF2B5EF4-FFF2-40B4-BE49-F238E27FC236}">
                <a16:creationId xmlns:a16="http://schemas.microsoft.com/office/drawing/2014/main" id="{49FC5EE7-E185-4598-8796-8C3D1D3131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479" y="351756"/>
            <a:ext cx="2207739" cy="1324643"/>
          </a:xfrm>
          <a:prstGeom prst="rect">
            <a:avLst/>
          </a:prstGeom>
        </p:spPr>
      </p:pic>
    </p:spTree>
    <p:extLst>
      <p:ext uri="{BB962C8B-B14F-4D97-AF65-F5344CB8AC3E}">
        <p14:creationId xmlns:p14="http://schemas.microsoft.com/office/powerpoint/2010/main" val="4242531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Content Placeholder 2">
            <a:extLst>
              <a:ext uri="{FF2B5EF4-FFF2-40B4-BE49-F238E27FC236}">
                <a16:creationId xmlns:a16="http://schemas.microsoft.com/office/drawing/2014/main" id="{DCB8E570-4F84-4B23-80DA-47DFB9FDE3D3}"/>
              </a:ext>
            </a:extLst>
          </p:cNvPr>
          <p:cNvSpPr txBox="1">
            <a:spLocks/>
          </p:cNvSpPr>
          <p:nvPr/>
        </p:nvSpPr>
        <p:spPr>
          <a:xfrm>
            <a:off x="1737360" y="2108835"/>
            <a:ext cx="9601200" cy="3552072"/>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2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813-501-9567 Debbie </a:t>
            </a:r>
            <a:r>
              <a:rPr kumimoji="0" lang="en-US" sz="2200" b="0" i="0" u="none" strike="noStrike" kern="1200" cap="none" spc="0" normalizeH="0" baseline="0" noProof="0" dirty="0" err="1">
                <a:ln>
                  <a:noFill/>
                </a:ln>
                <a:solidFill>
                  <a:srgbClr val="000000"/>
                </a:solidFill>
                <a:effectLst/>
                <a:uLnTx/>
                <a:uFillTx/>
                <a:latin typeface="Montserrat" panose="00000500000000000000" pitchFamily="50" charset="0"/>
                <a:ea typeface="+mn-ea"/>
                <a:cs typeface="+mn-cs"/>
              </a:rPr>
              <a:t>Nemitz</a:t>
            </a:r>
            <a:endParaRPr kumimoji="0" lang="en-US" sz="22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2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Informal, self-help group meetings </a:t>
            </a:r>
          </a:p>
          <a:p>
            <a:pPr marL="914400" marR="0" lvl="1" indent="-4572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New Hope United Methodist in Brandon, FL:</a:t>
            </a:r>
          </a:p>
          <a:p>
            <a:pPr marL="1257300" marR="0" lvl="2" indent="-3429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Day: Second Friday of each month 10:00am – 12:00pm</a:t>
            </a:r>
          </a:p>
          <a:p>
            <a:pPr marL="1257300" marR="0" lvl="2" indent="-3429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Evening: Last Thursday of each month 6:30pm – 8:30pm</a:t>
            </a:r>
          </a:p>
          <a:p>
            <a:pPr marL="914400" marR="0" lvl="2" indent="0" algn="l" defTabSz="914400" rtl="0" eaLnBrk="1" fontAlgn="auto" latinLnBrk="0" hangingPunct="1">
              <a:lnSpc>
                <a:spcPct val="100000"/>
              </a:lnSpc>
              <a:spcBef>
                <a:spcPct val="20000"/>
              </a:spcBef>
              <a:spcAft>
                <a:spcPts val="0"/>
              </a:spcAft>
              <a:buClr>
                <a:srgbClr val="FF3399"/>
              </a:buClr>
              <a:buSzTx/>
              <a:buNone/>
              <a:tabLst/>
              <a:defRPr/>
            </a:pPr>
            <a:endParaRPr kumimoji="0" lang="en-US" sz="17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800100" marR="0" lvl="2" indent="-3429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St Joe’s Hospital: </a:t>
            </a:r>
          </a:p>
          <a:p>
            <a:pPr marL="1257300" marR="0" lvl="3" indent="-3429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Medical Arts Building Auditorium </a:t>
            </a:r>
          </a:p>
          <a:p>
            <a:pPr marL="1257300" marR="0" lvl="3" indent="-3429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Second Sunday of each month 6:30pm-830pm</a:t>
            </a:r>
          </a:p>
          <a:p>
            <a:pPr marL="1257300" marR="0" lvl="3" indent="-342900" algn="l" defTabSz="914400" rtl="0" eaLnBrk="1" fontAlgn="auto" latinLnBrk="0" hangingPunct="1">
              <a:lnSpc>
                <a:spcPct val="100000"/>
              </a:lnSpc>
              <a:spcBef>
                <a:spcPct val="20000"/>
              </a:spcBef>
              <a:spcAft>
                <a:spcPts val="0"/>
              </a:spcAft>
              <a:buClr>
                <a:srgbClr val="FF3399"/>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2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Families are welcome to bring support persons.</a:t>
            </a:r>
          </a:p>
        </p:txBody>
      </p:sp>
      <p:sp>
        <p:nvSpPr>
          <p:cNvPr id="8" name="Text Placeholder 4">
            <a:extLst>
              <a:ext uri="{FF2B5EF4-FFF2-40B4-BE49-F238E27FC236}">
                <a16:creationId xmlns:a16="http://schemas.microsoft.com/office/drawing/2014/main" id="{072213A8-2443-42B9-899B-804B1CA3A987}"/>
              </a:ext>
            </a:extLst>
          </p:cNvPr>
          <p:cNvSpPr txBox="1">
            <a:spLocks/>
          </p:cNvSpPr>
          <p:nvPr/>
        </p:nvSpPr>
        <p:spPr>
          <a:xfrm>
            <a:off x="1295400" y="5660907"/>
            <a:ext cx="9601200" cy="961643"/>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solidFill>
                <a:effectLst/>
                <a:uLnTx/>
                <a:uFillTx/>
                <a:latin typeface="Montserrat" panose="00000500000000000000" pitchFamily="50" charset="0"/>
                <a:ea typeface="+mn-ea"/>
                <a:cs typeface="+mn-cs"/>
                <a:hlinkClick r:id="rId3">
                  <a:extLst>
                    <a:ext uri="{A12FA001-AC4F-418D-AE19-62706E023703}">
                      <ahyp:hlinkClr xmlns:ahyp="http://schemas.microsoft.com/office/drawing/2018/hyperlinkcolor" val="tx"/>
                    </a:ext>
                  </a:extLst>
                </a:hlinkClick>
              </a:rPr>
              <a:t>www.bereavedparentsusa.org/chapters/find-a-chapter/</a:t>
            </a:r>
            <a:endParaRPr kumimoji="0" lang="en-US" sz="1900" b="0" i="0" u="none" strike="noStrike" kern="1200" cap="all" spc="100" normalizeH="0" baseline="0" noProof="0" dirty="0">
              <a:ln>
                <a:noFill/>
              </a:ln>
              <a:solidFill>
                <a:srgbClr val="92D050"/>
              </a:solidFill>
              <a:effectLst/>
              <a:uLnTx/>
              <a:uFillTx/>
              <a:latin typeface="Montserrat" panose="00000500000000000000" pitchFamily="50" charset="0"/>
              <a:ea typeface="+mn-ea"/>
              <a:cs typeface="+mn-cs"/>
            </a:endParaRPr>
          </a:p>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1900" b="0" i="0" u="none" strike="noStrike" kern="1200" cap="all" spc="100" normalizeH="0" baseline="0" noProof="0" dirty="0">
                <a:ln>
                  <a:noFill/>
                </a:ln>
                <a:solidFill>
                  <a:srgbClr val="92D050"/>
                </a:solidFill>
                <a:effectLst/>
                <a:uLnTx/>
                <a:uFillTx/>
                <a:latin typeface="Montserrat" panose="00000500000000000000" pitchFamily="50" charset="0"/>
                <a:ea typeface="+mn-ea"/>
                <a:cs typeface="+mn-cs"/>
                <a:hlinkClick r:id="rId4">
                  <a:extLst>
                    <a:ext uri="{A12FA001-AC4F-418D-AE19-62706E023703}">
                      <ahyp:hlinkClr xmlns:ahyp="http://schemas.microsoft.com/office/drawing/2018/hyperlinkcolor" val="tx"/>
                    </a:ext>
                  </a:extLst>
                </a:hlinkClick>
              </a:rPr>
              <a:t> http://www.bpusatampabay.com/</a:t>
            </a:r>
            <a:r>
              <a:rPr kumimoji="0" lang="en-US" sz="1900" b="0" i="0" u="none" strike="noStrike" kern="1200" cap="all" spc="100" normalizeH="0" baseline="0" noProof="0" dirty="0">
                <a:ln>
                  <a:noFill/>
                </a:ln>
                <a:solidFill>
                  <a:srgbClr val="92D050"/>
                </a:solidFill>
                <a:effectLst/>
                <a:uLnTx/>
                <a:uFillTx/>
                <a:latin typeface="Montserrat" panose="00000500000000000000" pitchFamily="50" charset="0"/>
                <a:ea typeface="+mn-ea"/>
                <a:cs typeface="+mn-cs"/>
              </a:rPr>
              <a:t>  </a:t>
            </a:r>
          </a:p>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endPar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p:txBody>
      </p:sp>
      <p:pic>
        <p:nvPicPr>
          <p:cNvPr id="9" name="Picture 8">
            <a:extLst>
              <a:ext uri="{FF2B5EF4-FFF2-40B4-BE49-F238E27FC236}">
                <a16:creationId xmlns:a16="http://schemas.microsoft.com/office/drawing/2014/main" id="{1CBE229D-DBD3-4AF2-8985-69171EACC1B0}"/>
              </a:ext>
            </a:extLst>
          </p:cNvPr>
          <p:cNvPicPr>
            <a:picLocks noChangeAspect="1"/>
          </p:cNvPicPr>
          <p:nvPr/>
        </p:nvPicPr>
        <p:blipFill>
          <a:blip r:embed="rId5"/>
          <a:stretch>
            <a:fillRect/>
          </a:stretch>
        </p:blipFill>
        <p:spPr>
          <a:xfrm>
            <a:off x="152400" y="165735"/>
            <a:ext cx="7734300" cy="1943100"/>
          </a:xfrm>
          <a:prstGeom prst="rect">
            <a:avLst/>
          </a:prstGeom>
        </p:spPr>
      </p:pic>
    </p:spTree>
    <p:extLst>
      <p:ext uri="{BB962C8B-B14F-4D97-AF65-F5344CB8AC3E}">
        <p14:creationId xmlns:p14="http://schemas.microsoft.com/office/powerpoint/2010/main" val="2779526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7" name="Text Placeholder 1">
            <a:extLst>
              <a:ext uri="{FF2B5EF4-FFF2-40B4-BE49-F238E27FC236}">
                <a16:creationId xmlns:a16="http://schemas.microsoft.com/office/drawing/2014/main" id="{FBE76699-9F72-4985-8B61-10AD4DE0BF8A}"/>
              </a:ext>
            </a:extLst>
          </p:cNvPr>
          <p:cNvSpPr txBox="1">
            <a:spLocks/>
          </p:cNvSpPr>
          <p:nvPr/>
        </p:nvSpPr>
        <p:spPr>
          <a:xfrm>
            <a:off x="837986" y="5220150"/>
            <a:ext cx="8610814" cy="704087"/>
          </a:xfrm>
          <a:prstGeom prst="rect">
            <a:avLst/>
          </a:prstGeom>
        </p:spPr>
        <p:txBody>
          <a:bodyPr vert="horz" lIns="91440" tIns="45720" rIns="91440" bIns="45720" rtlCol="0" anchor="b" anchorCtr="1">
            <a:normAutofit/>
          </a:bodyPr>
          <a:lstStyle>
            <a:lvl1pPr marL="0" indent="0" algn="ctr" defTabSz="914400" rtl="0" eaLnBrk="1" latinLnBrk="0" hangingPunct="1">
              <a:spcBef>
                <a:spcPct val="20000"/>
              </a:spcBef>
              <a:buClr>
                <a:srgbClr val="FF3399"/>
              </a:buClr>
              <a:buFont typeface="Arial" pitchFamily="34" charset="0"/>
              <a:buNone/>
              <a:defRPr sz="1900" b="0" kern="1200" cap="all" spc="100" baseline="0">
                <a:solidFill>
                  <a:schemeClr val="accent2">
                    <a:lumMod val="75000"/>
                  </a:schemeClr>
                </a:solidFill>
                <a:latin typeface="Montserrat" panose="00000500000000000000" pitchFamily="50" charset="0"/>
                <a:ea typeface="+mn-ea"/>
                <a:cs typeface="+mn-cs"/>
              </a:defRPr>
            </a:lvl1pPr>
            <a:lvl2pPr marL="457200" indent="0" algn="l" defTabSz="914400" rtl="0" eaLnBrk="1" latinLnBrk="0" hangingPunct="1">
              <a:spcBef>
                <a:spcPct val="20000"/>
              </a:spcBef>
              <a:buClr>
                <a:srgbClr val="FF3399"/>
              </a:buClr>
              <a:buFont typeface="Arial" panose="020B0604020202020204" pitchFamily="34" charset="0"/>
              <a:buNone/>
              <a:defRPr sz="1900" b="1" kern="1200">
                <a:solidFill>
                  <a:schemeClr val="tx1"/>
                </a:solidFill>
                <a:latin typeface="Montserrat" panose="00000500000000000000" pitchFamily="50" charset="0"/>
                <a:ea typeface="+mn-ea"/>
                <a:cs typeface="+mn-cs"/>
              </a:defRPr>
            </a:lvl2pPr>
            <a:lvl3pPr marL="914400" indent="0" algn="l" defTabSz="914400" rtl="0" eaLnBrk="1" latinLnBrk="0" hangingPunct="1">
              <a:spcBef>
                <a:spcPct val="20000"/>
              </a:spcBef>
              <a:buClr>
                <a:srgbClr val="FF3399"/>
              </a:buClr>
              <a:buFont typeface="Arial" panose="020B0604020202020204" pitchFamily="34" charset="0"/>
              <a:buNone/>
              <a:defRPr sz="1800" b="1" kern="1200">
                <a:solidFill>
                  <a:schemeClr val="tx1"/>
                </a:solidFill>
                <a:latin typeface="Montserrat" panose="00000500000000000000" pitchFamily="50" charset="0"/>
                <a:ea typeface="+mn-ea"/>
                <a:cs typeface="+mn-cs"/>
              </a:defRPr>
            </a:lvl3pPr>
            <a:lvl4pPr marL="13716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4pPr>
            <a:lvl5pPr marL="1828800" indent="0" algn="l" defTabSz="914400" rtl="0" eaLnBrk="1" latinLnBrk="0" hangingPunct="1">
              <a:spcBef>
                <a:spcPct val="20000"/>
              </a:spcBef>
              <a:buClr>
                <a:srgbClr val="FF3399"/>
              </a:buClr>
              <a:buFont typeface="Arial" panose="020B0604020202020204" pitchFamily="34" charset="0"/>
              <a:buNone/>
              <a:defRPr sz="1600" b="1" kern="1200">
                <a:solidFill>
                  <a:schemeClr val="tx1"/>
                </a:solidFill>
                <a:latin typeface="Montserrat" panose="00000500000000000000" pitchFamily="50" charset="0"/>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Font typeface="Arial" pitchFamily="34" charset="0"/>
              <a:buNone/>
              <a:tabLst/>
              <a:defRPr/>
            </a:pPr>
            <a:r>
              <a:rPr kumimoji="0" lang="en-US" sz="20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rPr>
              <a:t>https://rmhctampabay.org/hope-continues/</a:t>
            </a:r>
            <a:endParaRPr kumimoji="0" lang="en-US" sz="1900" b="0" i="0" u="none" strike="noStrike" kern="1200" cap="all" spc="100" normalizeH="0" baseline="0" noProof="0" dirty="0">
              <a:ln>
                <a:noFill/>
              </a:ln>
              <a:solidFill>
                <a:srgbClr val="92D050">
                  <a:lumMod val="75000"/>
                </a:srgbClr>
              </a:solidFill>
              <a:effectLst/>
              <a:uLnTx/>
              <a:uFillTx/>
              <a:latin typeface="Montserrat" panose="00000500000000000000" pitchFamily="50" charset="0"/>
              <a:ea typeface="+mn-ea"/>
              <a:cs typeface="+mn-cs"/>
            </a:endParaRPr>
          </a:p>
        </p:txBody>
      </p:sp>
      <p:sp>
        <p:nvSpPr>
          <p:cNvPr id="8" name="Content Placeholder 2">
            <a:extLst>
              <a:ext uri="{FF2B5EF4-FFF2-40B4-BE49-F238E27FC236}">
                <a16:creationId xmlns:a16="http://schemas.microsoft.com/office/drawing/2014/main" id="{79BE2FC2-94C1-42FF-B4FD-4CF50DBAECE5}"/>
              </a:ext>
            </a:extLst>
          </p:cNvPr>
          <p:cNvSpPr txBox="1">
            <a:spLocks/>
          </p:cNvSpPr>
          <p:nvPr/>
        </p:nvSpPr>
        <p:spPr>
          <a:xfrm>
            <a:off x="365760" y="2077720"/>
            <a:ext cx="11673840" cy="3046387"/>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FF3399"/>
              </a:buClr>
              <a:buSzTx/>
              <a:buNone/>
              <a:tabLst/>
              <a:defRPr/>
            </a:pPr>
            <a:r>
              <a:rPr kumimoji="0" lang="en-US" sz="20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Ronald McDonald House Charities continues the work of High Risk Hope as of May 1</a:t>
            </a:r>
            <a:r>
              <a:rPr kumimoji="0" lang="en-US" sz="2000" b="1" i="0" u="none" strike="noStrike" kern="1200" cap="none" spc="0" normalizeH="0" baseline="30000" noProof="0" dirty="0">
                <a:ln>
                  <a:noFill/>
                </a:ln>
                <a:solidFill>
                  <a:srgbClr val="000000"/>
                </a:solidFill>
                <a:effectLst/>
                <a:uLnTx/>
                <a:uFillTx/>
                <a:latin typeface="Montserrat" panose="00000500000000000000" pitchFamily="50" charset="0"/>
                <a:ea typeface="+mn-ea"/>
                <a:cs typeface="+mn-cs"/>
              </a:rPr>
              <a:t>st</a:t>
            </a:r>
            <a:r>
              <a:rPr kumimoji="0" lang="en-US" sz="2000" b="1"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2023.</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Email contact: aalexander@rmhctampabay.org</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Phone number: 813-258-6430</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Operating at SJWH, TGH, JHACH, Sarasota Memorial, and </a:t>
            </a:r>
            <a:r>
              <a:rPr kumimoji="0" lang="en-US" sz="2000" b="0" i="0" u="none" strike="noStrike" kern="1200" cap="none" spc="0" normalizeH="0" baseline="0" noProof="0" dirty="0" err="1">
                <a:ln>
                  <a:noFill/>
                </a:ln>
                <a:solidFill>
                  <a:srgbClr val="000000"/>
                </a:solidFill>
                <a:effectLst/>
                <a:uLnTx/>
                <a:uFillTx/>
                <a:latin typeface="Montserrat" panose="00000500000000000000" pitchFamily="50" charset="0"/>
                <a:ea typeface="+mn-ea"/>
                <a:cs typeface="+mn-cs"/>
              </a:rPr>
              <a:t>Mease</a:t>
            </a: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 </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rPr>
              <a:t>Delivers NICU support for caregivers by providing items for hygiene, self-care, books, journals, etc.</a:t>
            </a:r>
          </a:p>
          <a:p>
            <a:pPr marL="342900" marR="0" lvl="0" indent="-342900" algn="l" defTabSz="914400" rtl="0" eaLnBrk="1" fontAlgn="auto" latinLnBrk="0" hangingPunct="1">
              <a:lnSpc>
                <a:spcPct val="100000"/>
              </a:lnSpc>
              <a:spcBef>
                <a:spcPct val="20000"/>
              </a:spcBef>
              <a:spcAft>
                <a:spcPts val="0"/>
              </a:spcAft>
              <a:buClr>
                <a:srgbClr val="FF3399"/>
              </a:buClr>
              <a:buSzTx/>
              <a:buFont typeface="Arial" pitchFamily="34" charset="0"/>
              <a:buChar char="•"/>
              <a:tabLst/>
              <a:defRPr/>
            </a:pPr>
            <a:r>
              <a:rPr lang="en-US" sz="2000" dirty="0">
                <a:solidFill>
                  <a:srgbClr val="000000"/>
                </a:solidFill>
              </a:rPr>
              <a:t>Limited temporary housing while baby is in NICU, must have permanent housing to be eligible</a:t>
            </a: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pic>
        <p:nvPicPr>
          <p:cNvPr id="4" name="Picture 3">
            <a:extLst>
              <a:ext uri="{FF2B5EF4-FFF2-40B4-BE49-F238E27FC236}">
                <a16:creationId xmlns:a16="http://schemas.microsoft.com/office/drawing/2014/main" id="{1B31F367-2BC3-111B-B898-EEF7F68666E8}"/>
              </a:ext>
            </a:extLst>
          </p:cNvPr>
          <p:cNvPicPr>
            <a:picLocks noChangeAspect="1"/>
          </p:cNvPicPr>
          <p:nvPr/>
        </p:nvPicPr>
        <p:blipFill>
          <a:blip r:embed="rId3"/>
          <a:stretch>
            <a:fillRect/>
          </a:stretch>
        </p:blipFill>
        <p:spPr>
          <a:xfrm>
            <a:off x="746546" y="211574"/>
            <a:ext cx="3304930" cy="1388626"/>
          </a:xfrm>
          <a:prstGeom prst="rect">
            <a:avLst/>
          </a:prstGeom>
        </p:spPr>
      </p:pic>
    </p:spTree>
    <p:extLst>
      <p:ext uri="{BB962C8B-B14F-4D97-AF65-F5344CB8AC3E}">
        <p14:creationId xmlns:p14="http://schemas.microsoft.com/office/powerpoint/2010/main" val="3421836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31EE77-4B4A-42ED-9566-B678170ECBD7}"/>
              </a:ext>
            </a:extLst>
          </p:cNvPr>
          <p:cNvSpPr/>
          <p:nvPr/>
        </p:nvSpPr>
        <p:spPr>
          <a:xfrm>
            <a:off x="0" y="6268720"/>
            <a:ext cx="10546080" cy="447040"/>
          </a:xfrm>
          <a:prstGeom prst="rect">
            <a:avLst/>
          </a:prstGeom>
          <a:solidFill>
            <a:srgbClr val="222A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E291321-D6A7-4F52-ADDA-D8C777F4E40A}"/>
              </a:ext>
            </a:extLst>
          </p:cNvPr>
          <p:cNvSpPr txBox="1"/>
          <p:nvPr/>
        </p:nvSpPr>
        <p:spPr>
          <a:xfrm>
            <a:off x="619760" y="6307574"/>
            <a:ext cx="8087360" cy="369332"/>
          </a:xfrm>
          <a:prstGeom prst="rect">
            <a:avLst/>
          </a:prstGeom>
          <a:noFill/>
        </p:spPr>
        <p:txBody>
          <a:bodyPr wrap="square" rtlCol="0">
            <a:spAutoFit/>
          </a:bodyPr>
          <a:lstStyle/>
          <a:p>
            <a:r>
              <a:rPr lang="en-US" b="1" dirty="0">
                <a:solidFill>
                  <a:schemeClr val="bg1"/>
                </a:solidFill>
                <a:latin typeface="Montserrat Medium" panose="00000600000000000000" pitchFamily="50" charset="0"/>
              </a:rPr>
              <a:t>ACCESS TO MENTAL HEALTH TOOLKIT</a:t>
            </a:r>
          </a:p>
        </p:txBody>
      </p:sp>
      <p:sp>
        <p:nvSpPr>
          <p:cNvPr id="8" name="Title 1">
            <a:extLst>
              <a:ext uri="{FF2B5EF4-FFF2-40B4-BE49-F238E27FC236}">
                <a16:creationId xmlns:a16="http://schemas.microsoft.com/office/drawing/2014/main" id="{F554E6B5-98B5-416B-9037-DAFE7C3EB7B2}"/>
              </a:ext>
            </a:extLst>
          </p:cNvPr>
          <p:cNvSpPr txBox="1">
            <a:spLocks/>
          </p:cNvSpPr>
          <p:nvPr/>
        </p:nvSpPr>
        <p:spPr>
          <a:xfrm>
            <a:off x="0" y="44824"/>
            <a:ext cx="12192000" cy="2535816"/>
          </a:xfrm>
          <a:prstGeom prst="rect">
            <a:avLst/>
          </a:prstGeom>
          <a:solidFill>
            <a:srgbClr val="FFFFFF"/>
          </a:solidFill>
        </p:spPr>
        <p:txBody>
          <a:bodyPr vert="horz" lIns="91440" tIns="45720" rIns="91440" bIns="45720" rtlCol="0" anchor="ctr">
            <a:normAutofit/>
          </a:bodyPr>
          <a:lstStyle>
            <a:lvl1pPr algn="l" defTabSz="914400" rtl="0" eaLnBrk="1" latinLnBrk="0" hangingPunct="1">
              <a:spcBef>
                <a:spcPct val="0"/>
              </a:spcBef>
              <a:buNone/>
              <a:defRPr sz="4400" b="1" kern="1200" cap="all" baseline="0">
                <a:solidFill>
                  <a:schemeClr val="tx1"/>
                </a:solidFill>
                <a:latin typeface="Montserrat" panose="00000500000000000000" pitchFamily="50"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92D050"/>
                </a:solidFill>
                <a:effectLst/>
                <a:uLnTx/>
                <a:uFillTx/>
                <a:latin typeface="Montserrat" panose="00000500000000000000" pitchFamily="50" charset="0"/>
                <a:ea typeface="+mj-ea"/>
                <a:cs typeface="+mj-cs"/>
              </a:rPr>
              <a:t>Questions or concerns?</a:t>
            </a:r>
            <a:br>
              <a:rPr kumimoji="0" lang="en-US" b="1" i="0" u="none" strike="noStrike" kern="1200" cap="all" spc="0" normalizeH="0" baseline="0" noProof="0" dirty="0">
                <a:ln>
                  <a:noFill/>
                </a:ln>
                <a:solidFill>
                  <a:srgbClr val="92D050"/>
                </a:solidFill>
                <a:effectLst/>
                <a:uLnTx/>
                <a:uFillTx/>
                <a:latin typeface="Montserrat" panose="00000500000000000000" pitchFamily="50" charset="0"/>
                <a:ea typeface="+mj-ea"/>
                <a:cs typeface="+mj-cs"/>
              </a:rPr>
            </a:br>
            <a:endParaRPr kumimoji="0" lang="en-US" b="1" i="0" u="none" strike="noStrike" kern="1200" cap="all" spc="0" normalizeH="0" baseline="0" noProof="0" dirty="0">
              <a:ln>
                <a:noFill/>
              </a:ln>
              <a:solidFill>
                <a:srgbClr val="92D050"/>
              </a:solidFill>
              <a:effectLst/>
              <a:uLnTx/>
              <a:uFillTx/>
              <a:latin typeface="Montserrat" panose="00000500000000000000" pitchFamily="50" charset="0"/>
              <a:ea typeface="+mj-ea"/>
              <a:cs typeface="+mj-cs"/>
            </a:endParaRPr>
          </a:p>
        </p:txBody>
      </p:sp>
      <p:pic>
        <p:nvPicPr>
          <p:cNvPr id="10" name="Picture 9">
            <a:extLst>
              <a:ext uri="{FF2B5EF4-FFF2-40B4-BE49-F238E27FC236}">
                <a16:creationId xmlns:a16="http://schemas.microsoft.com/office/drawing/2014/main" id="{3F2FB578-A7C9-4086-AE2C-3F27FB017C2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346960" y="1776587"/>
            <a:ext cx="3009329" cy="3544958"/>
          </a:xfrm>
          <a:prstGeom prst="rect">
            <a:avLst/>
          </a:prstGeom>
        </p:spPr>
      </p:pic>
      <p:sp>
        <p:nvSpPr>
          <p:cNvPr id="13" name="Content Placeholder 2">
            <a:extLst>
              <a:ext uri="{FF2B5EF4-FFF2-40B4-BE49-F238E27FC236}">
                <a16:creationId xmlns:a16="http://schemas.microsoft.com/office/drawing/2014/main" id="{0F471172-2C92-44B8-B6E9-FA489BD3FC4C}"/>
              </a:ext>
            </a:extLst>
          </p:cNvPr>
          <p:cNvSpPr txBox="1">
            <a:spLocks/>
          </p:cNvSpPr>
          <p:nvPr/>
        </p:nvSpPr>
        <p:spPr>
          <a:xfrm>
            <a:off x="5593554" y="3271226"/>
            <a:ext cx="4251486" cy="1361735"/>
          </a:xfrm>
          <a:prstGeom prst="rect">
            <a:avLst/>
          </a:prstGeom>
        </p:spPr>
        <p:txBody>
          <a:bodyPr vert="horz" lIns="91440" tIns="45720" rIns="91440" bIns="45720" rtlCol="0" anchor="t">
            <a:normAutofit lnSpcReduction="10000"/>
          </a:bodyPr>
          <a:lstStyle>
            <a:lvl1pPr marL="342900" indent="-342900" algn="l" defTabSz="914400" rtl="0" eaLnBrk="1" latinLnBrk="0" hangingPunct="1">
              <a:spcBef>
                <a:spcPct val="20000"/>
              </a:spcBef>
              <a:buClr>
                <a:srgbClr val="FF3399"/>
              </a:buClr>
              <a:buFont typeface="Arial" pitchFamily="34" charset="0"/>
              <a:buChar char="•"/>
              <a:defRPr sz="2400" kern="1200">
                <a:solidFill>
                  <a:schemeClr val="tx1"/>
                </a:solidFill>
                <a:latin typeface="Montserrat" panose="00000500000000000000" pitchFamily="50" charset="0"/>
                <a:ea typeface="+mn-ea"/>
                <a:cs typeface="+mn-cs"/>
              </a:defRPr>
            </a:lvl1pPr>
            <a:lvl2pPr marL="914400" indent="-457200" algn="l" defTabSz="914400" rtl="0" eaLnBrk="1" latinLnBrk="0" hangingPunct="1">
              <a:spcBef>
                <a:spcPct val="20000"/>
              </a:spcBef>
              <a:buClr>
                <a:srgbClr val="FF3399"/>
              </a:buClr>
              <a:buFont typeface="Arial" panose="020B0604020202020204" pitchFamily="34" charset="0"/>
              <a:buChar char="•"/>
              <a:defRPr sz="2000" kern="1200">
                <a:solidFill>
                  <a:schemeClr val="tx1"/>
                </a:solidFill>
                <a:latin typeface="Montserrat" panose="00000500000000000000" pitchFamily="50" charset="0"/>
                <a:ea typeface="+mn-ea"/>
                <a:cs typeface="+mn-cs"/>
              </a:defRPr>
            </a:lvl2pPr>
            <a:lvl3pPr marL="12573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3pPr>
            <a:lvl4pPr marL="17145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171700" indent="-342900" algn="l" defTabSz="914400" rtl="0" eaLnBrk="1" latinLnBrk="0" hangingPunct="1">
              <a:spcBef>
                <a:spcPct val="20000"/>
              </a:spcBef>
              <a:buClr>
                <a:srgbClr val="FF3399"/>
              </a:buClr>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3399"/>
              </a:buClr>
              <a:buSzTx/>
              <a:buNone/>
              <a:tabLst/>
              <a:defRPr/>
            </a:pPr>
            <a:r>
              <a:rPr lang="en-US" sz="2000" b="1" dirty="0">
                <a:solidFill>
                  <a:srgbClr val="000000"/>
                </a:solidFill>
              </a:rPr>
              <a:t>Cherith Belmonte</a:t>
            </a:r>
          </a:p>
          <a:p>
            <a:pPr marL="0" indent="0" algn="ctr">
              <a:buNone/>
              <a:defRPr/>
            </a:pPr>
            <a:r>
              <a:rPr lang="en-US" sz="2000" dirty="0">
                <a:solidFill>
                  <a:srgbClr val="000000"/>
                </a:solidFill>
                <a:latin typeface="Montserrat"/>
              </a:rPr>
              <a:t>Manager of Programs and Quality Improvement</a:t>
            </a:r>
            <a:endParaRPr lang="en-US" dirty="0"/>
          </a:p>
          <a:p>
            <a:pPr marL="0" marR="0" lvl="0" indent="0" algn="ctr" defTabSz="914400" rtl="0" eaLnBrk="1" fontAlgn="auto" latinLnBrk="0" hangingPunct="1">
              <a:lnSpc>
                <a:spcPct val="100000"/>
              </a:lnSpc>
              <a:spcBef>
                <a:spcPct val="20000"/>
              </a:spcBef>
              <a:spcAft>
                <a:spcPts val="0"/>
              </a:spcAft>
              <a:buClr>
                <a:srgbClr val="FF3399"/>
              </a:buClr>
              <a:buSzTx/>
              <a:buNone/>
              <a:tabLst/>
              <a:defRPr/>
            </a:pPr>
            <a:r>
              <a:rPr lang="en-US" sz="2000" dirty="0">
                <a:solidFill>
                  <a:srgbClr val="000000"/>
                </a:solidFill>
              </a:rPr>
              <a:t>cbelmonte@hstart.org  </a:t>
            </a:r>
            <a:endParaRPr kumimoji="0" lang="en-US" sz="2000" b="0" i="0" u="none" strike="noStrike" kern="1200" cap="none" spc="0" normalizeH="0" baseline="0" noProof="0" dirty="0">
              <a:ln>
                <a:noFill/>
              </a:ln>
              <a:solidFill>
                <a:srgbClr val="000000"/>
              </a:solidFill>
              <a:effectLst/>
              <a:uLnTx/>
              <a:uFillTx/>
              <a:latin typeface="Montserrat" panose="00000500000000000000" pitchFamily="50" charset="0"/>
              <a:ea typeface="+mn-ea"/>
              <a:cs typeface="+mn-cs"/>
            </a:endParaRPr>
          </a:p>
        </p:txBody>
      </p:sp>
      <p:pic>
        <p:nvPicPr>
          <p:cNvPr id="16" name="Picture 15">
            <a:extLst>
              <a:ext uri="{FF2B5EF4-FFF2-40B4-BE49-F238E27FC236}">
                <a16:creationId xmlns:a16="http://schemas.microsoft.com/office/drawing/2014/main" id="{B3212FC7-2C1C-44A0-B18C-B70B774FF9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4109" y="2384219"/>
            <a:ext cx="3770376" cy="653327"/>
          </a:xfrm>
          <a:prstGeom prst="rect">
            <a:avLst/>
          </a:prstGeom>
        </p:spPr>
      </p:pic>
      <p:pic>
        <p:nvPicPr>
          <p:cNvPr id="18" name="Picture 17">
            <a:extLst>
              <a:ext uri="{FF2B5EF4-FFF2-40B4-BE49-F238E27FC236}">
                <a16:creationId xmlns:a16="http://schemas.microsoft.com/office/drawing/2014/main" id="{05BE974F-E902-4CDC-91BE-2988C9576E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5773" y="5300294"/>
            <a:ext cx="2269324" cy="1512882"/>
          </a:xfrm>
          <a:prstGeom prst="rect">
            <a:avLst/>
          </a:prstGeom>
        </p:spPr>
      </p:pic>
    </p:spTree>
    <p:extLst>
      <p:ext uri="{BB962C8B-B14F-4D97-AF65-F5344CB8AC3E}">
        <p14:creationId xmlns:p14="http://schemas.microsoft.com/office/powerpoint/2010/main" val="1607715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9E76E5DBC4C5D4A8A75E30DF9DA1019" ma:contentTypeVersion="4" ma:contentTypeDescription="Create a new document." ma:contentTypeScope="" ma:versionID="b20b4b38399640d4a677d824016c6492">
  <xsd:schema xmlns:xsd="http://www.w3.org/2001/XMLSchema" xmlns:xs="http://www.w3.org/2001/XMLSchema" xmlns:p="http://schemas.microsoft.com/office/2006/metadata/properties" xmlns:ns2="a5d1aa24-070a-4a7f-a71d-dffe3c7e229c" targetNamespace="http://schemas.microsoft.com/office/2006/metadata/properties" ma:root="true" ma:fieldsID="322cd0b556fc07dd40642b39dacc7ea2" ns2:_="">
    <xsd:import namespace="a5d1aa24-070a-4a7f-a71d-dffe3c7e22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d1aa24-070a-4a7f-a71d-dffe3c7e22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AEEFE7-89B1-43FF-BC20-56266468340D}">
  <ds:schemaRefs>
    <ds:schemaRef ds:uri="http://schemas.microsoft.com/sharepoint/v3/contenttype/forms"/>
  </ds:schemaRefs>
</ds:datastoreItem>
</file>

<file path=customXml/itemProps2.xml><?xml version="1.0" encoding="utf-8"?>
<ds:datastoreItem xmlns:ds="http://schemas.openxmlformats.org/officeDocument/2006/customXml" ds:itemID="{AB21A162-FB60-4775-9039-8BDC20D735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d1aa24-070a-4a7f-a71d-dffe3c7e22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825A15-D5A8-4E0E-BB40-3DC81D7B2D1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3557</TotalTime>
  <Words>3010</Words>
  <Application>Microsoft Office PowerPoint</Application>
  <PresentationFormat>Widescreen</PresentationFormat>
  <Paragraphs>333</Paragraphs>
  <Slides>42</Slides>
  <Notes>31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Jonna Johnson</dc:creator>
  <cp:lastModifiedBy>Cherith Belmonte</cp:lastModifiedBy>
  <cp:revision>72</cp:revision>
  <dcterms:created xsi:type="dcterms:W3CDTF">2022-02-11T20:28:59Z</dcterms:created>
  <dcterms:modified xsi:type="dcterms:W3CDTF">2024-09-04T13:04:53Z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0x010100D9E76E5DBC4C5D4A8A75E30DF9DA1019</vt:lpwstr>
  </property>
</Properties>
</file>