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4"/>
  </p:notesMasterIdLst>
  <p:sldIdLst>
    <p:sldId id="256" r:id="rId2"/>
    <p:sldId id="304" r:id="rId3"/>
    <p:sldId id="281" r:id="rId4"/>
    <p:sldId id="259" r:id="rId5"/>
    <p:sldId id="314" r:id="rId6"/>
    <p:sldId id="260" r:id="rId7"/>
    <p:sldId id="305" r:id="rId8"/>
    <p:sldId id="306" r:id="rId9"/>
    <p:sldId id="316" r:id="rId10"/>
    <p:sldId id="268" r:id="rId11"/>
    <p:sldId id="277" r:id="rId12"/>
    <p:sldId id="266" r:id="rId13"/>
    <p:sldId id="317" r:id="rId14"/>
    <p:sldId id="278" r:id="rId15"/>
    <p:sldId id="311" r:id="rId16"/>
    <p:sldId id="299" r:id="rId17"/>
    <p:sldId id="300" r:id="rId18"/>
    <p:sldId id="282" r:id="rId19"/>
    <p:sldId id="264" r:id="rId20"/>
    <p:sldId id="303" r:id="rId21"/>
    <p:sldId id="302" r:id="rId22"/>
    <p:sldId id="292" r:id="rId23"/>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Montserrat" panose="020B0604020202020204" charset="0"/>
      <p:regular r:id="rId29"/>
      <p:bold r:id="rId30"/>
      <p:italic r:id="rId31"/>
      <p:boldItalic r:id="rId32"/>
    </p:embeddedFont>
    <p:embeddedFont>
      <p:font typeface="Montserrat Black" panose="020B0604020202020204" charset="0"/>
      <p:bold r:id="rId33"/>
      <p:boldItalic r:id="rId34"/>
    </p:embeddedFont>
    <p:embeddedFont>
      <p:font typeface="Myriad Pro" panose="020B050303040302020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040AC00-A4E7-4133-8321-E38777936258}">
          <p14:sldIdLst>
            <p14:sldId id="256"/>
            <p14:sldId id="304"/>
            <p14:sldId id="281"/>
            <p14:sldId id="259"/>
            <p14:sldId id="314"/>
            <p14:sldId id="260"/>
            <p14:sldId id="305"/>
            <p14:sldId id="306"/>
            <p14:sldId id="316"/>
            <p14:sldId id="268"/>
            <p14:sldId id="277"/>
            <p14:sldId id="266"/>
            <p14:sldId id="317"/>
            <p14:sldId id="278"/>
            <p14:sldId id="311"/>
            <p14:sldId id="299"/>
            <p14:sldId id="300"/>
            <p14:sldId id="282"/>
            <p14:sldId id="264"/>
            <p14:sldId id="303"/>
            <p14:sldId id="302"/>
          </p14:sldIdLst>
        </p14:section>
        <p14:section name="Untitled Section" id="{816BB451-9699-44D6-AE07-F3726C87E20F}">
          <p14:sldIdLst>
            <p14:sldId id="29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0AC"/>
    <a:srgbClr val="000000"/>
    <a:srgbClr val="9933FF"/>
    <a:srgbClr val="82C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085" autoAdjust="0"/>
  </p:normalViewPr>
  <p:slideViewPr>
    <p:cSldViewPr>
      <p:cViewPr varScale="1">
        <p:scale>
          <a:sx n="46" d="100"/>
          <a:sy n="46" d="100"/>
        </p:scale>
        <p:origin x="1420" y="3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image" Target="../media/image10.jpe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image" Target="../media/image10.jpe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99F244-D561-4A9A-94C6-E8408FB585B6}" type="doc">
      <dgm:prSet loTypeId="urn:microsoft.com/office/officeart/2005/8/layout/hList2" loCatId="list" qsTypeId="urn:microsoft.com/office/officeart/2005/8/quickstyle/simple1" qsCatId="simple" csTypeId="urn:microsoft.com/office/officeart/2005/8/colors/accent1_3" csCatId="accent1" phldr="1"/>
      <dgm:spPr/>
      <dgm:t>
        <a:bodyPr/>
        <a:lstStyle/>
        <a:p>
          <a:endParaRPr lang="en-US"/>
        </a:p>
      </dgm:t>
    </dgm:pt>
    <dgm:pt modelId="{8015C9C2-B092-4FFA-9CF6-2E80B0B04617}">
      <dgm:prSet phldrT="[Text]"/>
      <dgm:spPr/>
      <dgm:t>
        <a:bodyPr/>
        <a:lstStyle/>
        <a:p>
          <a:r>
            <a:rPr lang="en-US" dirty="0"/>
            <a:t>Providers</a:t>
          </a:r>
        </a:p>
      </dgm:t>
    </dgm:pt>
    <dgm:pt modelId="{F11FF64D-2BE1-4DB4-AC04-8DC61AD58F21}" type="parTrans" cxnId="{64F95225-678B-4DBC-81AD-FA5C6FEA3B1C}">
      <dgm:prSet/>
      <dgm:spPr/>
      <dgm:t>
        <a:bodyPr/>
        <a:lstStyle/>
        <a:p>
          <a:endParaRPr lang="en-US"/>
        </a:p>
      </dgm:t>
    </dgm:pt>
    <dgm:pt modelId="{5BBE871C-69E3-4E64-B294-D77C3BDFFD7C}" type="sibTrans" cxnId="{64F95225-678B-4DBC-81AD-FA5C6FEA3B1C}">
      <dgm:prSet/>
      <dgm:spPr/>
      <dgm:t>
        <a:bodyPr/>
        <a:lstStyle/>
        <a:p>
          <a:endParaRPr lang="en-US"/>
        </a:p>
      </dgm:t>
    </dgm:pt>
    <dgm:pt modelId="{D5EDE356-95DE-48FC-9D4A-5DA48A9F2192}">
      <dgm:prSet phldrT="[Text]" custT="1"/>
      <dgm:spPr>
        <a:solidFill>
          <a:schemeClr val="accent1"/>
        </a:solidFill>
      </dgm:spPr>
      <dgm:t>
        <a:bodyPr/>
        <a:lstStyle/>
        <a:p>
          <a:r>
            <a:rPr lang="en-US" sz="1400" dirty="0"/>
            <a:t>Employer</a:t>
          </a:r>
        </a:p>
      </dgm:t>
    </dgm:pt>
    <dgm:pt modelId="{7E987DDD-7D88-45D5-A3A8-5B9F8D7C33F7}" type="parTrans" cxnId="{C461FA0D-3CB2-4B72-8B89-6D214C12F978}">
      <dgm:prSet/>
      <dgm:spPr/>
      <dgm:t>
        <a:bodyPr/>
        <a:lstStyle/>
        <a:p>
          <a:endParaRPr lang="en-US"/>
        </a:p>
      </dgm:t>
    </dgm:pt>
    <dgm:pt modelId="{C1C2ED65-8C91-4EFA-ABFB-284C99873248}" type="sibTrans" cxnId="{C461FA0D-3CB2-4B72-8B89-6D214C12F978}">
      <dgm:prSet/>
      <dgm:spPr/>
      <dgm:t>
        <a:bodyPr/>
        <a:lstStyle/>
        <a:p>
          <a:endParaRPr lang="en-US"/>
        </a:p>
      </dgm:t>
    </dgm:pt>
    <dgm:pt modelId="{D39CCB71-A1E8-4792-A966-F92F8167E7E8}">
      <dgm:prSet phldrT="[Text]"/>
      <dgm:spPr/>
      <dgm:t>
        <a:bodyPr/>
        <a:lstStyle/>
        <a:p>
          <a:r>
            <a:rPr lang="en-US" dirty="0"/>
            <a:t>The Healthy Start Coalition of Hillsborough County </a:t>
          </a:r>
        </a:p>
      </dgm:t>
    </dgm:pt>
    <dgm:pt modelId="{D9B4E26A-7B47-4450-9E09-D82651DCF79E}" type="parTrans" cxnId="{FDBEC4F8-5F21-4C87-922E-60C8BC917590}">
      <dgm:prSet/>
      <dgm:spPr/>
      <dgm:t>
        <a:bodyPr/>
        <a:lstStyle/>
        <a:p>
          <a:endParaRPr lang="en-US"/>
        </a:p>
      </dgm:t>
    </dgm:pt>
    <dgm:pt modelId="{88C32869-CFAF-475D-8C41-77EE925EFE68}" type="sibTrans" cxnId="{FDBEC4F8-5F21-4C87-922E-60C8BC917590}">
      <dgm:prSet/>
      <dgm:spPr/>
      <dgm:t>
        <a:bodyPr/>
        <a:lstStyle/>
        <a:p>
          <a:endParaRPr lang="en-US"/>
        </a:p>
      </dgm:t>
    </dgm:pt>
    <dgm:pt modelId="{751C7ECF-B750-49CF-8C85-CF1461893088}">
      <dgm:prSet phldrT="[Text]" custT="1"/>
      <dgm:spPr>
        <a:solidFill>
          <a:srgbClr val="E500AC"/>
        </a:solidFill>
        <a:ln>
          <a:solidFill>
            <a:srgbClr val="E500AC"/>
          </a:solidFill>
        </a:ln>
      </dgm:spPr>
      <dgm:t>
        <a:bodyPr/>
        <a:lstStyle/>
        <a:p>
          <a:r>
            <a:rPr lang="en-US" sz="1400" dirty="0"/>
            <a:t>Local funder</a:t>
          </a:r>
        </a:p>
      </dgm:t>
    </dgm:pt>
    <dgm:pt modelId="{1FB0BEC0-0AA3-4E6C-A0B9-610AA0D26C13}" type="parTrans" cxnId="{00876E9A-199F-4DEA-8BB3-AE3D87527C1C}">
      <dgm:prSet/>
      <dgm:spPr/>
      <dgm:t>
        <a:bodyPr/>
        <a:lstStyle/>
        <a:p>
          <a:endParaRPr lang="en-US"/>
        </a:p>
      </dgm:t>
    </dgm:pt>
    <dgm:pt modelId="{C38F4A40-B4DB-4477-B2C3-AC8D5C4A9B16}" type="sibTrans" cxnId="{00876E9A-199F-4DEA-8BB3-AE3D87527C1C}">
      <dgm:prSet/>
      <dgm:spPr/>
      <dgm:t>
        <a:bodyPr/>
        <a:lstStyle/>
        <a:p>
          <a:endParaRPr lang="en-US"/>
        </a:p>
      </dgm:t>
    </dgm:pt>
    <dgm:pt modelId="{2B928EE8-4605-413C-8388-7A0A9024CC37}">
      <dgm:prSet phldrT="[Text]"/>
      <dgm:spPr/>
      <dgm:t>
        <a:bodyPr/>
        <a:lstStyle/>
        <a:p>
          <a:r>
            <a:rPr lang="en-US" dirty="0"/>
            <a:t>The Healthy Start Mom Care Network</a:t>
          </a:r>
        </a:p>
      </dgm:t>
    </dgm:pt>
    <dgm:pt modelId="{BD76078B-0CAC-45A0-B120-371D2D4BE0A2}" type="parTrans" cxnId="{F6C89639-5ED3-42CA-AB66-AFDFD1363F7F}">
      <dgm:prSet/>
      <dgm:spPr/>
      <dgm:t>
        <a:bodyPr/>
        <a:lstStyle/>
        <a:p>
          <a:endParaRPr lang="en-US"/>
        </a:p>
      </dgm:t>
    </dgm:pt>
    <dgm:pt modelId="{D3F17FEB-043F-4715-9BF8-2BF2D91C019A}" type="sibTrans" cxnId="{F6C89639-5ED3-42CA-AB66-AFDFD1363F7F}">
      <dgm:prSet/>
      <dgm:spPr/>
      <dgm:t>
        <a:bodyPr/>
        <a:lstStyle/>
        <a:p>
          <a:endParaRPr lang="en-US"/>
        </a:p>
      </dgm:t>
    </dgm:pt>
    <dgm:pt modelId="{0127E956-BB6A-4E4E-B778-3113C2DFCD89}">
      <dgm:prSet phldrT="[Text]" custT="1"/>
      <dgm:spPr>
        <a:solidFill>
          <a:schemeClr val="accent1"/>
        </a:solidFill>
      </dgm:spPr>
      <dgm:t>
        <a:bodyPr/>
        <a:lstStyle/>
        <a:p>
          <a:r>
            <a:rPr lang="en-US" sz="1400" dirty="0"/>
            <a:t>Job expectations</a:t>
          </a:r>
        </a:p>
      </dgm:t>
    </dgm:pt>
    <dgm:pt modelId="{211DD01B-B4A6-4735-8702-C66E3EEC2232}" type="parTrans" cxnId="{093DE0B4-25D5-411A-9FA8-20BDA8471A3A}">
      <dgm:prSet/>
      <dgm:spPr/>
      <dgm:t>
        <a:bodyPr/>
        <a:lstStyle/>
        <a:p>
          <a:endParaRPr lang="en-US"/>
        </a:p>
      </dgm:t>
    </dgm:pt>
    <dgm:pt modelId="{D477E170-1597-4627-B577-0095F5B7456C}" type="sibTrans" cxnId="{093DE0B4-25D5-411A-9FA8-20BDA8471A3A}">
      <dgm:prSet/>
      <dgm:spPr/>
      <dgm:t>
        <a:bodyPr/>
        <a:lstStyle/>
        <a:p>
          <a:endParaRPr lang="en-US"/>
        </a:p>
      </dgm:t>
    </dgm:pt>
    <dgm:pt modelId="{3645F49C-570A-462E-82EC-A811713DCA22}">
      <dgm:prSet phldrT="[Text]" custT="1"/>
      <dgm:spPr>
        <a:solidFill>
          <a:schemeClr val="accent1"/>
        </a:solidFill>
      </dgm:spPr>
      <dgm:t>
        <a:bodyPr/>
        <a:lstStyle/>
        <a:p>
          <a:r>
            <a:rPr lang="en-US" sz="1400" dirty="0"/>
            <a:t>Services to families</a:t>
          </a:r>
        </a:p>
      </dgm:t>
    </dgm:pt>
    <dgm:pt modelId="{F233C33A-7105-4928-99C4-B9D94CF00F07}" type="parTrans" cxnId="{FB977D95-36E2-44CD-A46E-4B38BCC0C789}">
      <dgm:prSet/>
      <dgm:spPr/>
      <dgm:t>
        <a:bodyPr/>
        <a:lstStyle/>
        <a:p>
          <a:endParaRPr lang="en-US"/>
        </a:p>
      </dgm:t>
    </dgm:pt>
    <dgm:pt modelId="{B61F537E-ED74-4B1C-8131-A2120F0BD159}" type="sibTrans" cxnId="{FB977D95-36E2-44CD-A46E-4B38BCC0C789}">
      <dgm:prSet/>
      <dgm:spPr/>
      <dgm:t>
        <a:bodyPr/>
        <a:lstStyle/>
        <a:p>
          <a:endParaRPr lang="en-US"/>
        </a:p>
      </dgm:t>
    </dgm:pt>
    <dgm:pt modelId="{D76847C9-48A9-4D83-9DA2-6C15406462FF}">
      <dgm:prSet phldrT="[Text]" custT="1"/>
      <dgm:spPr>
        <a:solidFill>
          <a:schemeClr val="accent1"/>
        </a:solidFill>
      </dgm:spPr>
      <dgm:t>
        <a:bodyPr/>
        <a:lstStyle/>
        <a:p>
          <a:r>
            <a:rPr lang="en-US" sz="1400" dirty="0"/>
            <a:t>Curriculum</a:t>
          </a:r>
        </a:p>
      </dgm:t>
    </dgm:pt>
    <dgm:pt modelId="{7150C827-04C9-49D6-B94D-A1F16596985B}" type="parTrans" cxnId="{8C1D95A3-F33C-42CA-9126-6682F2DCE10A}">
      <dgm:prSet/>
      <dgm:spPr/>
      <dgm:t>
        <a:bodyPr/>
        <a:lstStyle/>
        <a:p>
          <a:endParaRPr lang="en-US"/>
        </a:p>
      </dgm:t>
    </dgm:pt>
    <dgm:pt modelId="{45EE7261-97FE-411A-BD1D-0B98514ABFC7}" type="sibTrans" cxnId="{8C1D95A3-F33C-42CA-9126-6682F2DCE10A}">
      <dgm:prSet/>
      <dgm:spPr/>
      <dgm:t>
        <a:bodyPr/>
        <a:lstStyle/>
        <a:p>
          <a:endParaRPr lang="en-US"/>
        </a:p>
      </dgm:t>
    </dgm:pt>
    <dgm:pt modelId="{3AD25785-4CC4-4CCC-9F03-BFB76E37F64D}">
      <dgm:prSet phldrT="[Text]" custT="1"/>
      <dgm:spPr>
        <a:solidFill>
          <a:schemeClr val="accent1"/>
        </a:solidFill>
      </dgm:spPr>
      <dgm:t>
        <a:bodyPr/>
        <a:lstStyle/>
        <a:p>
          <a:r>
            <a:rPr lang="en-US" sz="1400" dirty="0"/>
            <a:t>Model fidelity</a:t>
          </a:r>
        </a:p>
      </dgm:t>
    </dgm:pt>
    <dgm:pt modelId="{4C1E7F73-FC12-41CA-A85B-5BDF569A6983}" type="parTrans" cxnId="{5A6C665E-6117-4450-A1EB-F3722F5769E1}">
      <dgm:prSet/>
      <dgm:spPr/>
      <dgm:t>
        <a:bodyPr/>
        <a:lstStyle/>
        <a:p>
          <a:endParaRPr lang="en-US"/>
        </a:p>
      </dgm:t>
    </dgm:pt>
    <dgm:pt modelId="{E91B54D1-8D82-4A0F-A5B9-30AF9E7F7ED6}" type="sibTrans" cxnId="{5A6C665E-6117-4450-A1EB-F3722F5769E1}">
      <dgm:prSet/>
      <dgm:spPr/>
      <dgm:t>
        <a:bodyPr/>
        <a:lstStyle/>
        <a:p>
          <a:endParaRPr lang="en-US"/>
        </a:p>
      </dgm:t>
    </dgm:pt>
    <dgm:pt modelId="{FD0EB583-F0C1-49F1-9F8B-98CAD0DB72AE}">
      <dgm:prSet phldrT="[Text]" custT="1"/>
      <dgm:spPr>
        <a:solidFill>
          <a:schemeClr val="accent1"/>
        </a:solidFill>
      </dgm:spPr>
      <dgm:t>
        <a:bodyPr/>
        <a:lstStyle/>
        <a:p>
          <a:r>
            <a:rPr lang="en-US" sz="1400" dirty="0"/>
            <a:t>Data entry </a:t>
          </a:r>
        </a:p>
      </dgm:t>
    </dgm:pt>
    <dgm:pt modelId="{0424B147-4409-411B-B6C7-A7C2F6C50E23}" type="parTrans" cxnId="{F9642262-0A54-44CB-95D8-5D87BBC91D6A}">
      <dgm:prSet/>
      <dgm:spPr/>
      <dgm:t>
        <a:bodyPr/>
        <a:lstStyle/>
        <a:p>
          <a:endParaRPr lang="en-US"/>
        </a:p>
      </dgm:t>
    </dgm:pt>
    <dgm:pt modelId="{A47F56A0-4D60-4587-8E1F-3B8872FD17AF}" type="sibTrans" cxnId="{F9642262-0A54-44CB-95D8-5D87BBC91D6A}">
      <dgm:prSet/>
      <dgm:spPr/>
      <dgm:t>
        <a:bodyPr/>
        <a:lstStyle/>
        <a:p>
          <a:endParaRPr lang="en-US"/>
        </a:p>
      </dgm:t>
    </dgm:pt>
    <dgm:pt modelId="{34F078B1-FCAF-42FB-AB1F-BFBEA501E8AA}">
      <dgm:prSet phldrT="[Text]" custT="1"/>
      <dgm:spPr>
        <a:solidFill>
          <a:schemeClr val="accent1"/>
        </a:solidFill>
      </dgm:spPr>
      <dgm:t>
        <a:bodyPr/>
        <a:lstStyle/>
        <a:p>
          <a:r>
            <a:rPr lang="en-US" sz="1400" dirty="0"/>
            <a:t>Front line staff</a:t>
          </a:r>
          <a:endParaRPr lang="en-US" sz="1100" dirty="0"/>
        </a:p>
      </dgm:t>
    </dgm:pt>
    <dgm:pt modelId="{9199051D-D02D-4902-90C6-7E74369FBE9D}" type="parTrans" cxnId="{B4522D12-1E6E-4392-8196-974427AA2B2F}">
      <dgm:prSet/>
      <dgm:spPr/>
      <dgm:t>
        <a:bodyPr/>
        <a:lstStyle/>
        <a:p>
          <a:endParaRPr lang="en-US"/>
        </a:p>
      </dgm:t>
    </dgm:pt>
    <dgm:pt modelId="{0424746F-C97F-4E16-8DC4-F2D815B2FF15}" type="sibTrans" cxnId="{B4522D12-1E6E-4392-8196-974427AA2B2F}">
      <dgm:prSet/>
      <dgm:spPr/>
      <dgm:t>
        <a:bodyPr/>
        <a:lstStyle/>
        <a:p>
          <a:endParaRPr lang="en-US"/>
        </a:p>
      </dgm:t>
    </dgm:pt>
    <dgm:pt modelId="{34651F56-B299-43C9-B585-132816519DE2}">
      <dgm:prSet phldrT="[Text]" custT="1"/>
      <dgm:spPr>
        <a:solidFill>
          <a:srgbClr val="E500AC"/>
        </a:solidFill>
        <a:ln>
          <a:solidFill>
            <a:srgbClr val="E500AC"/>
          </a:solidFill>
        </a:ln>
      </dgm:spPr>
      <dgm:t>
        <a:bodyPr/>
        <a:lstStyle/>
        <a:p>
          <a:r>
            <a:rPr lang="en-US" sz="1400" dirty="0"/>
            <a:t>Measure productivity</a:t>
          </a:r>
        </a:p>
      </dgm:t>
    </dgm:pt>
    <dgm:pt modelId="{825BC710-BC4F-4B2C-A383-580F306E95A2}" type="parTrans" cxnId="{A8462B4B-9002-46B7-A21D-046636CFAE01}">
      <dgm:prSet/>
      <dgm:spPr/>
      <dgm:t>
        <a:bodyPr/>
        <a:lstStyle/>
        <a:p>
          <a:endParaRPr lang="en-US"/>
        </a:p>
      </dgm:t>
    </dgm:pt>
    <dgm:pt modelId="{C5335A5C-B335-4C04-A78E-2C806F791121}" type="sibTrans" cxnId="{A8462B4B-9002-46B7-A21D-046636CFAE01}">
      <dgm:prSet/>
      <dgm:spPr/>
      <dgm:t>
        <a:bodyPr/>
        <a:lstStyle/>
        <a:p>
          <a:endParaRPr lang="en-US"/>
        </a:p>
      </dgm:t>
    </dgm:pt>
    <dgm:pt modelId="{EBA9461A-FBC2-49AA-B655-75F1699C918B}">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accent3">
            <a:lumMod val="60000"/>
            <a:lumOff val="40000"/>
          </a:schemeClr>
        </a:solidFill>
        <a:ln>
          <a:noFill/>
        </a:ln>
      </dgm:spPr>
      <dgm:t>
        <a:bodyPr/>
        <a:lstStyle/>
        <a:p>
          <a:r>
            <a:rPr lang="en-US" sz="1400" dirty="0"/>
            <a:t>Medicaid only</a:t>
          </a:r>
        </a:p>
      </dgm:t>
    </dgm:pt>
    <dgm:pt modelId="{E5C45551-B290-4698-9CE5-16C3894A6EEF}" type="parTrans" cxnId="{25D75691-604B-472C-8B1F-EEDA6ED8FB1F}">
      <dgm:prSet/>
      <dgm:spPr/>
      <dgm:t>
        <a:bodyPr/>
        <a:lstStyle/>
        <a:p>
          <a:endParaRPr lang="en-US"/>
        </a:p>
      </dgm:t>
    </dgm:pt>
    <dgm:pt modelId="{01D91794-C373-48DD-9F96-D027C9DB6CD8}" type="sibTrans" cxnId="{25D75691-604B-472C-8B1F-EEDA6ED8FB1F}">
      <dgm:prSet/>
      <dgm:spPr/>
      <dgm:t>
        <a:bodyPr/>
        <a:lstStyle/>
        <a:p>
          <a:endParaRPr lang="en-US"/>
        </a:p>
      </dgm:t>
    </dgm:pt>
    <dgm:pt modelId="{3C6D3DE8-6831-4549-8262-7593E290DAF3}">
      <dgm:prSet/>
      <dgm:spPr/>
      <dgm:t>
        <a:bodyPr/>
        <a:lstStyle/>
        <a:p>
          <a:r>
            <a:rPr lang="en-US" dirty="0"/>
            <a:t>Pregnancy –Associated Mortality Review Committee</a:t>
          </a:r>
        </a:p>
      </dgm:t>
    </dgm:pt>
    <dgm:pt modelId="{E580FBD7-ABBF-4C50-852E-257311CF38EC}" type="parTrans" cxnId="{AB068FA6-0909-48D4-947E-43A04203E812}">
      <dgm:prSet/>
      <dgm:spPr/>
      <dgm:t>
        <a:bodyPr/>
        <a:lstStyle/>
        <a:p>
          <a:endParaRPr lang="en-US"/>
        </a:p>
      </dgm:t>
    </dgm:pt>
    <dgm:pt modelId="{2DCCB51E-A925-499E-9659-6EF32AC9248F}" type="sibTrans" cxnId="{AB068FA6-0909-48D4-947E-43A04203E812}">
      <dgm:prSet/>
      <dgm:spPr/>
      <dgm:t>
        <a:bodyPr/>
        <a:lstStyle/>
        <a:p>
          <a:endParaRPr lang="en-US"/>
        </a:p>
      </dgm:t>
    </dgm:pt>
    <dgm:pt modelId="{6C39991E-1C0C-4106-B8CB-4DFF68E2E3EE}">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accent3">
            <a:lumMod val="60000"/>
            <a:lumOff val="40000"/>
          </a:schemeClr>
        </a:solidFill>
        <a:ln>
          <a:noFill/>
        </a:ln>
      </dgm:spPr>
      <dgm:t>
        <a:bodyPr/>
        <a:lstStyle/>
        <a:p>
          <a:r>
            <a:rPr lang="en-US" sz="1400" dirty="0"/>
            <a:t>State funding administrative services organization</a:t>
          </a:r>
        </a:p>
      </dgm:t>
    </dgm:pt>
    <dgm:pt modelId="{D1D3A994-9E2D-4C75-8D45-D58A7BB0198A}" type="parTrans" cxnId="{91EA06E0-BAAD-4213-AA17-68D9C03466F8}">
      <dgm:prSet/>
      <dgm:spPr/>
      <dgm:t>
        <a:bodyPr/>
        <a:lstStyle/>
        <a:p>
          <a:endParaRPr lang="en-US"/>
        </a:p>
      </dgm:t>
    </dgm:pt>
    <dgm:pt modelId="{1DDECA46-01BD-4179-8073-1DE7EB4A0594}" type="sibTrans" cxnId="{91EA06E0-BAAD-4213-AA17-68D9C03466F8}">
      <dgm:prSet/>
      <dgm:spPr/>
      <dgm:t>
        <a:bodyPr/>
        <a:lstStyle/>
        <a:p>
          <a:endParaRPr lang="en-US"/>
        </a:p>
      </dgm:t>
    </dgm:pt>
    <dgm:pt modelId="{27812723-86F1-4FA3-B3C8-21C89E5D7AFC}">
      <dgm:prSet custT="1"/>
      <dgm:spPr>
        <a:solidFill>
          <a:schemeClr val="accent2">
            <a:lumMod val="75000"/>
          </a:schemeClr>
        </a:solidFill>
      </dgm:spPr>
      <dgm:t>
        <a:bodyPr/>
        <a:lstStyle/>
        <a:p>
          <a:r>
            <a:rPr lang="en-US" sz="1400" dirty="0"/>
            <a:t>Reviews de-identified cases to determine system gaps and supports</a:t>
          </a:r>
        </a:p>
      </dgm:t>
    </dgm:pt>
    <dgm:pt modelId="{4223492F-D841-4F34-AC90-67353151833D}" type="parTrans" cxnId="{6D304B26-8A1D-442B-9D08-6391EB469E42}">
      <dgm:prSet/>
      <dgm:spPr/>
      <dgm:t>
        <a:bodyPr/>
        <a:lstStyle/>
        <a:p>
          <a:endParaRPr lang="en-US"/>
        </a:p>
      </dgm:t>
    </dgm:pt>
    <dgm:pt modelId="{5CC6CE9E-8328-437F-80B5-2B65200919B0}" type="sibTrans" cxnId="{6D304B26-8A1D-442B-9D08-6391EB469E42}">
      <dgm:prSet/>
      <dgm:spPr/>
      <dgm:t>
        <a:bodyPr/>
        <a:lstStyle/>
        <a:p>
          <a:endParaRPr lang="en-US"/>
        </a:p>
      </dgm:t>
    </dgm:pt>
    <dgm:pt modelId="{3A9C1B9C-6B7A-4043-BF48-463266949640}">
      <dgm:prSet/>
      <dgm:spPr/>
      <dgm:t>
        <a:bodyPr/>
        <a:lstStyle/>
        <a:p>
          <a:r>
            <a:rPr lang="en-US" dirty="0"/>
            <a:t> Fetal and Infant Mortality Review Committee </a:t>
          </a:r>
        </a:p>
      </dgm:t>
    </dgm:pt>
    <dgm:pt modelId="{FE16B2ED-57D4-40C5-BED6-A1CE2B3A6033}" type="parTrans" cxnId="{D05C5AE4-367E-4E14-BFAB-EFFF8ADC8A7A}">
      <dgm:prSet/>
      <dgm:spPr/>
      <dgm:t>
        <a:bodyPr/>
        <a:lstStyle/>
        <a:p>
          <a:endParaRPr lang="en-US"/>
        </a:p>
      </dgm:t>
    </dgm:pt>
    <dgm:pt modelId="{59599738-C770-4638-85D8-AAAFEEBD163C}" type="sibTrans" cxnId="{D05C5AE4-367E-4E14-BFAB-EFFF8ADC8A7A}">
      <dgm:prSet/>
      <dgm:spPr/>
      <dgm:t>
        <a:bodyPr/>
        <a:lstStyle/>
        <a:p>
          <a:endParaRPr lang="en-US"/>
        </a:p>
      </dgm:t>
    </dgm:pt>
    <dgm:pt modelId="{16F90210-8C14-4768-AF6E-498D7872E736}">
      <dgm:prSet custT="1"/>
      <dgm:spPr>
        <a:solidFill>
          <a:schemeClr val="accent2">
            <a:lumMod val="75000"/>
          </a:schemeClr>
        </a:solidFill>
      </dgm:spPr>
      <dgm:t>
        <a:bodyPr/>
        <a:lstStyle/>
        <a:p>
          <a:r>
            <a:rPr lang="en-US" sz="1400" dirty="0"/>
            <a:t>Reviews de-identified  cases to understand fetal and  infant mortality issues and gaps .</a:t>
          </a:r>
        </a:p>
      </dgm:t>
    </dgm:pt>
    <dgm:pt modelId="{D85B300B-106A-4D73-BF6D-784666CA905E}" type="parTrans" cxnId="{2B029C39-C9F0-40A8-A42A-D094679C5F2F}">
      <dgm:prSet/>
      <dgm:spPr/>
      <dgm:t>
        <a:bodyPr/>
        <a:lstStyle/>
        <a:p>
          <a:endParaRPr lang="en-US"/>
        </a:p>
      </dgm:t>
    </dgm:pt>
    <dgm:pt modelId="{99CEF421-8362-424E-AA69-0DF4C37551B1}" type="sibTrans" cxnId="{2B029C39-C9F0-40A8-A42A-D094679C5F2F}">
      <dgm:prSet/>
      <dgm:spPr/>
      <dgm:t>
        <a:bodyPr/>
        <a:lstStyle/>
        <a:p>
          <a:endParaRPr lang="en-US"/>
        </a:p>
      </dgm:t>
    </dgm:pt>
    <dgm:pt modelId="{05B6A1B4-80AE-40D0-AB38-5BAB2A594813}">
      <dgm:prSet/>
      <dgm:spPr>
        <a:solidFill>
          <a:schemeClr val="accent2">
            <a:lumMod val="75000"/>
          </a:schemeClr>
        </a:solidFill>
      </dgm:spPr>
      <dgm:t>
        <a:bodyPr/>
        <a:lstStyle/>
        <a:p>
          <a:endParaRPr lang="en-US" sz="1100" dirty="0"/>
        </a:p>
      </dgm:t>
    </dgm:pt>
    <dgm:pt modelId="{E3E9CFD1-6101-4D6C-9FB6-B7B522F8B5BB}" type="parTrans" cxnId="{43F262CB-EF0D-4BE1-8CC1-684A54056A91}">
      <dgm:prSet/>
      <dgm:spPr/>
      <dgm:t>
        <a:bodyPr/>
        <a:lstStyle/>
        <a:p>
          <a:endParaRPr lang="en-US"/>
        </a:p>
      </dgm:t>
    </dgm:pt>
    <dgm:pt modelId="{8A4B30DC-678F-418D-AF65-0D532470F300}" type="sibTrans" cxnId="{43F262CB-EF0D-4BE1-8CC1-684A54056A91}">
      <dgm:prSet/>
      <dgm:spPr/>
      <dgm:t>
        <a:bodyPr/>
        <a:lstStyle/>
        <a:p>
          <a:endParaRPr lang="en-US"/>
        </a:p>
      </dgm:t>
    </dgm:pt>
    <dgm:pt modelId="{1E81FD85-8EC5-4CDF-9A96-38F9FD151325}">
      <dgm:prSet/>
      <dgm:spPr>
        <a:solidFill>
          <a:schemeClr val="accent2">
            <a:lumMod val="75000"/>
          </a:schemeClr>
        </a:solidFill>
      </dgm:spPr>
      <dgm:t>
        <a:bodyPr/>
        <a:lstStyle/>
        <a:p>
          <a:endParaRPr lang="en-US" sz="1100" dirty="0"/>
        </a:p>
      </dgm:t>
    </dgm:pt>
    <dgm:pt modelId="{E77EDFDF-E5CF-4307-A169-051F1A553AB8}" type="parTrans" cxnId="{C22A7739-A164-4C67-9470-A5AEE1A5451F}">
      <dgm:prSet/>
      <dgm:spPr/>
      <dgm:t>
        <a:bodyPr/>
        <a:lstStyle/>
        <a:p>
          <a:endParaRPr lang="en-US"/>
        </a:p>
      </dgm:t>
    </dgm:pt>
    <dgm:pt modelId="{482FBF52-D6F9-40B7-822F-81A69830A23F}" type="sibTrans" cxnId="{C22A7739-A164-4C67-9470-A5AEE1A5451F}">
      <dgm:prSet/>
      <dgm:spPr/>
      <dgm:t>
        <a:bodyPr/>
        <a:lstStyle/>
        <a:p>
          <a:endParaRPr lang="en-US"/>
        </a:p>
      </dgm:t>
    </dgm:pt>
    <dgm:pt modelId="{C52F676D-2B72-497F-933D-456D8830FC29}">
      <dgm:prSet/>
      <dgm:spPr/>
      <dgm:t>
        <a:bodyPr/>
        <a:lstStyle/>
        <a:p>
          <a:r>
            <a:rPr lang="en-US" dirty="0"/>
            <a:t>The Child Abuse and Death Review Committee </a:t>
          </a:r>
        </a:p>
      </dgm:t>
    </dgm:pt>
    <dgm:pt modelId="{8608524A-71A8-48AA-B877-1B148A92AC10}" type="parTrans" cxnId="{78A33BC0-074F-42B7-B8FB-659B5539FE7C}">
      <dgm:prSet/>
      <dgm:spPr/>
      <dgm:t>
        <a:bodyPr/>
        <a:lstStyle/>
        <a:p>
          <a:endParaRPr lang="en-US"/>
        </a:p>
      </dgm:t>
    </dgm:pt>
    <dgm:pt modelId="{CECAC645-9BB2-4540-8AFE-6056B594313B}" type="sibTrans" cxnId="{78A33BC0-074F-42B7-B8FB-659B5539FE7C}">
      <dgm:prSet/>
      <dgm:spPr/>
      <dgm:t>
        <a:bodyPr/>
        <a:lstStyle/>
        <a:p>
          <a:endParaRPr lang="en-US"/>
        </a:p>
      </dgm:t>
    </dgm:pt>
    <dgm:pt modelId="{FD211A4F-697D-4D0D-B218-D02F195FFCE1}">
      <dgm:prSet phldrT="[Text]"/>
      <dgm:spPr/>
      <dgm:t>
        <a:bodyPr/>
        <a:lstStyle/>
        <a:p>
          <a:r>
            <a:rPr lang="en-US" dirty="0"/>
            <a:t>Florida Department of Health </a:t>
          </a:r>
        </a:p>
      </dgm:t>
    </dgm:pt>
    <dgm:pt modelId="{E9D7FE61-01E5-4FE3-A289-4F6F305D33DC}" type="parTrans" cxnId="{1A6A8F44-CA12-4456-9820-3E2278E67282}">
      <dgm:prSet/>
      <dgm:spPr/>
      <dgm:t>
        <a:bodyPr/>
        <a:lstStyle/>
        <a:p>
          <a:endParaRPr lang="en-US"/>
        </a:p>
      </dgm:t>
    </dgm:pt>
    <dgm:pt modelId="{61F577AC-6244-4076-9AA1-4249D060AD92}" type="sibTrans" cxnId="{1A6A8F44-CA12-4456-9820-3E2278E67282}">
      <dgm:prSet/>
      <dgm:spPr/>
      <dgm:t>
        <a:bodyPr/>
        <a:lstStyle/>
        <a:p>
          <a:endParaRPr lang="en-US"/>
        </a:p>
      </dgm:t>
    </dgm:pt>
    <dgm:pt modelId="{7AB22263-CEF0-4246-B7F0-435BDFB66F7C}">
      <dgm:prSet custT="1"/>
      <dgm:spPr>
        <a:solidFill>
          <a:schemeClr val="accent3">
            <a:lumMod val="60000"/>
            <a:lumOff val="40000"/>
          </a:schemeClr>
        </a:solidFill>
      </dgm:spPr>
      <dgm:t>
        <a:bodyPr/>
        <a:lstStyle/>
        <a:p>
          <a:r>
            <a:rPr lang="en-US" sz="1400" dirty="0"/>
            <a:t>State funding supported through legislation.</a:t>
          </a:r>
        </a:p>
      </dgm:t>
    </dgm:pt>
    <dgm:pt modelId="{4BA7131C-D839-47CA-95C7-87E189E9C12A}" type="parTrans" cxnId="{FF22673E-B881-4960-B0C3-567D9E921C6A}">
      <dgm:prSet/>
      <dgm:spPr/>
      <dgm:t>
        <a:bodyPr/>
        <a:lstStyle/>
        <a:p>
          <a:endParaRPr lang="en-US"/>
        </a:p>
      </dgm:t>
    </dgm:pt>
    <dgm:pt modelId="{2BE3B728-6D87-4ACE-AB14-39ACC28B5601}" type="sibTrans" cxnId="{FF22673E-B881-4960-B0C3-567D9E921C6A}">
      <dgm:prSet/>
      <dgm:spPr/>
      <dgm:t>
        <a:bodyPr/>
        <a:lstStyle/>
        <a:p>
          <a:endParaRPr lang="en-US"/>
        </a:p>
      </dgm:t>
    </dgm:pt>
    <dgm:pt modelId="{C138600E-1B28-4568-AC72-17DC6E3162DB}">
      <dgm:prSet custT="1"/>
      <dgm:spPr>
        <a:solidFill>
          <a:schemeClr val="accent3">
            <a:lumMod val="60000"/>
            <a:lumOff val="40000"/>
          </a:schemeClr>
        </a:solidFill>
      </dgm:spPr>
      <dgm:t>
        <a:bodyPr/>
        <a:lstStyle/>
        <a:p>
          <a:r>
            <a:rPr lang="en-US" sz="1400" dirty="0"/>
            <a:t>Collects and reviews our data, annual metrics, and birth outcomes for effectiveness. </a:t>
          </a:r>
        </a:p>
      </dgm:t>
    </dgm:pt>
    <dgm:pt modelId="{72053FF2-8B74-49F8-B300-C197C5A8E639}" type="parTrans" cxnId="{DFE7BC47-20D4-47B2-8EAB-B6BC4A115CCF}">
      <dgm:prSet/>
      <dgm:spPr/>
      <dgm:t>
        <a:bodyPr/>
        <a:lstStyle/>
        <a:p>
          <a:endParaRPr lang="en-US"/>
        </a:p>
      </dgm:t>
    </dgm:pt>
    <dgm:pt modelId="{3EC6F6CC-821E-4F58-BC1E-DCCBEA97A720}" type="sibTrans" cxnId="{DFE7BC47-20D4-47B2-8EAB-B6BC4A115CCF}">
      <dgm:prSet/>
      <dgm:spPr/>
      <dgm:t>
        <a:bodyPr/>
        <a:lstStyle/>
        <a:p>
          <a:endParaRPr lang="en-US"/>
        </a:p>
      </dgm:t>
    </dgm:pt>
    <dgm:pt modelId="{85294A2D-6B62-47A3-9510-C4A39952F1A5}">
      <dgm:prSet custT="1"/>
      <dgm:spPr>
        <a:solidFill>
          <a:schemeClr val="accent3">
            <a:lumMod val="60000"/>
            <a:lumOff val="40000"/>
          </a:schemeClr>
        </a:solidFill>
      </dgm:spPr>
      <dgm:t>
        <a:bodyPr/>
        <a:lstStyle/>
        <a:p>
          <a:r>
            <a:rPr lang="en-US" sz="1400" dirty="0"/>
            <a:t>Approves or denies funding for local level </a:t>
          </a:r>
        </a:p>
      </dgm:t>
    </dgm:pt>
    <dgm:pt modelId="{386221CC-6D8F-4CD6-83AC-FF18EBB977EC}" type="parTrans" cxnId="{C2F6A34D-9381-467C-94CE-58DC4A269733}">
      <dgm:prSet/>
      <dgm:spPr/>
      <dgm:t>
        <a:bodyPr/>
        <a:lstStyle/>
        <a:p>
          <a:endParaRPr lang="en-US"/>
        </a:p>
      </dgm:t>
    </dgm:pt>
    <dgm:pt modelId="{B8F37B78-AF67-4B59-817F-1A9ADEDDCC39}" type="sibTrans" cxnId="{C2F6A34D-9381-467C-94CE-58DC4A269733}">
      <dgm:prSet/>
      <dgm:spPr/>
      <dgm:t>
        <a:bodyPr/>
        <a:lstStyle/>
        <a:p>
          <a:endParaRPr lang="en-US"/>
        </a:p>
      </dgm:t>
    </dgm:pt>
    <dgm:pt modelId="{644C6543-3467-43B4-890D-255448843B4A}">
      <dgm:prSet custT="1"/>
      <dgm:spPr>
        <a:solidFill>
          <a:schemeClr val="accent2">
            <a:lumMod val="75000"/>
          </a:schemeClr>
        </a:solidFill>
      </dgm:spPr>
      <dgm:t>
        <a:bodyPr/>
        <a:lstStyle/>
        <a:p>
          <a:r>
            <a:rPr lang="en-US" sz="1400" dirty="0"/>
            <a:t>Reviews cases to work towards preventing child abuse cases in the future</a:t>
          </a:r>
        </a:p>
      </dgm:t>
    </dgm:pt>
    <dgm:pt modelId="{EED92764-148C-465C-8F45-99B93D8910C0}" type="parTrans" cxnId="{97022053-90F0-422D-8F50-D233FCCA050C}">
      <dgm:prSet/>
      <dgm:spPr/>
      <dgm:t>
        <a:bodyPr/>
        <a:lstStyle/>
        <a:p>
          <a:endParaRPr lang="en-US"/>
        </a:p>
      </dgm:t>
    </dgm:pt>
    <dgm:pt modelId="{EBF56E5D-E6B8-4C9B-AABC-A96B370806B2}" type="sibTrans" cxnId="{97022053-90F0-422D-8F50-D233FCCA050C}">
      <dgm:prSet/>
      <dgm:spPr/>
      <dgm:t>
        <a:bodyPr/>
        <a:lstStyle/>
        <a:p>
          <a:endParaRPr lang="en-US"/>
        </a:p>
      </dgm:t>
    </dgm:pt>
    <dgm:pt modelId="{EEA3F20D-C4CB-4AA4-A764-21F62A014CEA}">
      <dgm:prSet custT="1"/>
      <dgm:spPr>
        <a:solidFill>
          <a:schemeClr val="accent2">
            <a:lumMod val="75000"/>
          </a:schemeClr>
        </a:solidFill>
      </dgm:spPr>
      <dgm:t>
        <a:bodyPr/>
        <a:lstStyle/>
        <a:p>
          <a:r>
            <a:rPr lang="en-US" sz="1400" dirty="0"/>
            <a:t>Understand safety nets and what could have been done</a:t>
          </a:r>
        </a:p>
      </dgm:t>
    </dgm:pt>
    <dgm:pt modelId="{5811E61F-6D2A-4933-9A6C-64BC371C4846}" type="parTrans" cxnId="{EBD8ACB3-656F-4DD7-87EE-7C1E23F89163}">
      <dgm:prSet/>
      <dgm:spPr/>
      <dgm:t>
        <a:bodyPr/>
        <a:lstStyle/>
        <a:p>
          <a:endParaRPr lang="en-US"/>
        </a:p>
      </dgm:t>
    </dgm:pt>
    <dgm:pt modelId="{8631199F-D902-4B71-B507-87A4510DB358}" type="sibTrans" cxnId="{EBD8ACB3-656F-4DD7-87EE-7C1E23F89163}">
      <dgm:prSet/>
      <dgm:spPr/>
      <dgm:t>
        <a:bodyPr/>
        <a:lstStyle/>
        <a:p>
          <a:endParaRPr lang="en-US"/>
        </a:p>
      </dgm:t>
    </dgm:pt>
    <dgm:pt modelId="{6404B42A-2918-4524-A6ED-47D6CD3919A8}">
      <dgm:prSet custT="1"/>
      <dgm:spPr>
        <a:solidFill>
          <a:schemeClr val="accent2">
            <a:lumMod val="75000"/>
          </a:schemeClr>
        </a:solidFill>
      </dgm:spPr>
      <dgm:t>
        <a:bodyPr/>
        <a:lstStyle/>
        <a:p>
          <a:endParaRPr lang="en-US" sz="1400" dirty="0"/>
        </a:p>
      </dgm:t>
    </dgm:pt>
    <dgm:pt modelId="{64BA195A-732B-4EEC-8A63-0C6D23C2DBFA}" type="parTrans" cxnId="{AE642141-3224-42C8-BFE9-66A8D9EC15A2}">
      <dgm:prSet/>
      <dgm:spPr/>
      <dgm:t>
        <a:bodyPr/>
        <a:lstStyle/>
        <a:p>
          <a:endParaRPr lang="en-US"/>
        </a:p>
      </dgm:t>
    </dgm:pt>
    <dgm:pt modelId="{B3655673-2816-4E26-9DDE-321AB784EBF9}" type="sibTrans" cxnId="{AE642141-3224-42C8-BFE9-66A8D9EC15A2}">
      <dgm:prSet/>
      <dgm:spPr/>
      <dgm:t>
        <a:bodyPr/>
        <a:lstStyle/>
        <a:p>
          <a:endParaRPr lang="en-US"/>
        </a:p>
      </dgm:t>
    </dgm:pt>
    <dgm:pt modelId="{7DC26187-2F9E-49BD-9F7A-0DB78B88C866}">
      <dgm:prSet custT="1"/>
      <dgm:spPr>
        <a:solidFill>
          <a:schemeClr val="accent3">
            <a:lumMod val="60000"/>
            <a:lumOff val="40000"/>
          </a:schemeClr>
        </a:solidFill>
      </dgm:spPr>
      <dgm:t>
        <a:bodyPr/>
        <a:lstStyle/>
        <a:p>
          <a:endParaRPr lang="en-US" sz="1400" dirty="0"/>
        </a:p>
      </dgm:t>
    </dgm:pt>
    <dgm:pt modelId="{1904B6D5-A0D7-4A03-B6CA-152955162CA9}" type="parTrans" cxnId="{D6FCFF53-75B0-4320-A503-942589D4BDA6}">
      <dgm:prSet/>
      <dgm:spPr/>
      <dgm:t>
        <a:bodyPr/>
        <a:lstStyle/>
        <a:p>
          <a:endParaRPr lang="en-US"/>
        </a:p>
      </dgm:t>
    </dgm:pt>
    <dgm:pt modelId="{D5A45EE7-D17E-4058-B996-B1129A546BBD}" type="sibTrans" cxnId="{D6FCFF53-75B0-4320-A503-942589D4BDA6}">
      <dgm:prSet/>
      <dgm:spPr/>
      <dgm:t>
        <a:bodyPr/>
        <a:lstStyle/>
        <a:p>
          <a:endParaRPr lang="en-US"/>
        </a:p>
      </dgm:t>
    </dgm:pt>
    <dgm:pt modelId="{DF9BDE9D-A515-4A43-9351-0470E757D8E2}">
      <dgm:prSet custT="1"/>
      <dgm:spPr>
        <a:solidFill>
          <a:schemeClr val="accent3">
            <a:lumMod val="60000"/>
            <a:lumOff val="40000"/>
          </a:schemeClr>
        </a:solidFill>
      </dgm:spPr>
      <dgm:t>
        <a:bodyPr/>
        <a:lstStyle/>
        <a:p>
          <a:endParaRPr lang="en-US" sz="1400" dirty="0"/>
        </a:p>
      </dgm:t>
    </dgm:pt>
    <dgm:pt modelId="{F8FB7425-16B2-4194-BC35-26AB04F4438C}" type="parTrans" cxnId="{16E75390-E64D-4296-B207-7997B6721EFC}">
      <dgm:prSet/>
      <dgm:spPr/>
      <dgm:t>
        <a:bodyPr/>
        <a:lstStyle/>
        <a:p>
          <a:endParaRPr lang="en-US"/>
        </a:p>
      </dgm:t>
    </dgm:pt>
    <dgm:pt modelId="{6087EF18-9C18-4BBB-ACF1-B4F1AA75A0CD}" type="sibTrans" cxnId="{16E75390-E64D-4296-B207-7997B6721EFC}">
      <dgm:prSet/>
      <dgm:spPr/>
      <dgm:t>
        <a:bodyPr/>
        <a:lstStyle/>
        <a:p>
          <a:endParaRPr lang="en-US"/>
        </a:p>
      </dgm:t>
    </dgm:pt>
    <dgm:pt modelId="{A32CEF3D-A68A-4D9E-B8F2-C29AEA64DEA1}">
      <dgm:prSet phldrT="[Text]" custT="1"/>
      <dgm:spPr>
        <a:solidFill>
          <a:srgbClr val="E500AC"/>
        </a:solidFill>
        <a:ln>
          <a:solidFill>
            <a:srgbClr val="E500AC"/>
          </a:solidFill>
        </a:ln>
      </dgm:spPr>
      <dgm:t>
        <a:bodyPr/>
        <a:lstStyle/>
        <a:p>
          <a:r>
            <a:rPr lang="en-US" sz="1400" dirty="0"/>
            <a:t>Contract Manager</a:t>
          </a:r>
        </a:p>
      </dgm:t>
    </dgm:pt>
    <dgm:pt modelId="{39C2CD56-835F-431C-93CE-D00CE0F82296}" type="parTrans" cxnId="{6FA53247-4C29-46ED-9E20-16255B0F7219}">
      <dgm:prSet/>
      <dgm:spPr/>
      <dgm:t>
        <a:bodyPr/>
        <a:lstStyle/>
        <a:p>
          <a:endParaRPr lang="en-US"/>
        </a:p>
      </dgm:t>
    </dgm:pt>
    <dgm:pt modelId="{62FA8CBB-3EA2-49C6-90A4-9BF7EBE95617}" type="sibTrans" cxnId="{6FA53247-4C29-46ED-9E20-16255B0F7219}">
      <dgm:prSet/>
      <dgm:spPr/>
      <dgm:t>
        <a:bodyPr/>
        <a:lstStyle/>
        <a:p>
          <a:endParaRPr lang="en-US"/>
        </a:p>
      </dgm:t>
    </dgm:pt>
    <dgm:pt modelId="{1C54D614-D37E-48F8-B685-BA1C70A142A5}">
      <dgm:prSet phldrT="[Text]" custT="1"/>
      <dgm:spPr>
        <a:solidFill>
          <a:srgbClr val="E500AC"/>
        </a:solidFill>
        <a:ln>
          <a:solidFill>
            <a:srgbClr val="E500AC"/>
          </a:solidFill>
        </a:ln>
      </dgm:spPr>
      <dgm:t>
        <a:bodyPr/>
        <a:lstStyle/>
        <a:p>
          <a:r>
            <a:rPr lang="en-US" sz="1400" dirty="0"/>
            <a:t>Review and analyze Metrics </a:t>
          </a:r>
        </a:p>
      </dgm:t>
    </dgm:pt>
    <dgm:pt modelId="{2F5BFA85-2E58-4DD5-9F7B-C6AA8F051EE2}" type="parTrans" cxnId="{930104EC-C0B6-4B50-8E70-EC166B8175E5}">
      <dgm:prSet/>
      <dgm:spPr/>
      <dgm:t>
        <a:bodyPr/>
        <a:lstStyle/>
        <a:p>
          <a:endParaRPr lang="en-US"/>
        </a:p>
      </dgm:t>
    </dgm:pt>
    <dgm:pt modelId="{034290BF-AF90-4D86-8D5C-17644BF58C2E}" type="sibTrans" cxnId="{930104EC-C0B6-4B50-8E70-EC166B8175E5}">
      <dgm:prSet/>
      <dgm:spPr/>
      <dgm:t>
        <a:bodyPr/>
        <a:lstStyle/>
        <a:p>
          <a:endParaRPr lang="en-US"/>
        </a:p>
      </dgm:t>
    </dgm:pt>
    <dgm:pt modelId="{17A473D3-41A6-41C6-B828-88DF24DD12E6}">
      <dgm:prSet phldrT="[Text]" custT="1"/>
      <dgm:spPr>
        <a:solidFill>
          <a:srgbClr val="E500AC"/>
        </a:solidFill>
        <a:ln>
          <a:solidFill>
            <a:srgbClr val="E500AC"/>
          </a:solidFill>
        </a:ln>
      </dgm:spPr>
      <dgm:t>
        <a:bodyPr/>
        <a:lstStyle/>
        <a:p>
          <a:r>
            <a:rPr lang="en-US" sz="1400" dirty="0"/>
            <a:t>Reports to state and federal funding</a:t>
          </a:r>
        </a:p>
      </dgm:t>
    </dgm:pt>
    <dgm:pt modelId="{F4121C37-3F91-4301-9F6B-6D6AF0283AE1}" type="parTrans" cxnId="{6B70B404-83BC-417E-8681-F712847F8D1D}">
      <dgm:prSet/>
      <dgm:spPr/>
      <dgm:t>
        <a:bodyPr/>
        <a:lstStyle/>
        <a:p>
          <a:endParaRPr lang="en-US"/>
        </a:p>
      </dgm:t>
    </dgm:pt>
    <dgm:pt modelId="{F8B4D46E-6EE3-4365-8DF8-D7973024FE16}" type="sibTrans" cxnId="{6B70B404-83BC-417E-8681-F712847F8D1D}">
      <dgm:prSet/>
      <dgm:spPr/>
      <dgm:t>
        <a:bodyPr/>
        <a:lstStyle/>
        <a:p>
          <a:endParaRPr lang="en-US"/>
        </a:p>
      </dgm:t>
    </dgm:pt>
    <dgm:pt modelId="{E4D8EAF8-3C5B-47A9-ACD4-F0586CE54CD5}">
      <dgm:prSet phldrT="[Text]" custT="1"/>
      <dgm:spPr>
        <a:solidFill>
          <a:srgbClr val="E500AC"/>
        </a:solidFill>
        <a:ln>
          <a:solidFill>
            <a:srgbClr val="E500AC"/>
          </a:solidFill>
        </a:ln>
      </dgm:spPr>
      <dgm:t>
        <a:bodyPr/>
        <a:lstStyle/>
        <a:p>
          <a:endParaRPr lang="en-US" sz="1400" dirty="0"/>
        </a:p>
      </dgm:t>
    </dgm:pt>
    <dgm:pt modelId="{95378EC8-5E47-47CF-AF49-80EB000EA106}" type="parTrans" cxnId="{E425A92C-EA1C-4E5E-820E-71A0EE8A984F}">
      <dgm:prSet/>
      <dgm:spPr/>
      <dgm:t>
        <a:bodyPr/>
        <a:lstStyle/>
        <a:p>
          <a:endParaRPr lang="en-US"/>
        </a:p>
      </dgm:t>
    </dgm:pt>
    <dgm:pt modelId="{0EB1508C-C633-41F1-AC0E-E8331BC940EC}" type="sibTrans" cxnId="{E425A92C-EA1C-4E5E-820E-71A0EE8A984F}">
      <dgm:prSet/>
      <dgm:spPr/>
      <dgm:t>
        <a:bodyPr/>
        <a:lstStyle/>
        <a:p>
          <a:endParaRPr lang="en-US"/>
        </a:p>
      </dgm:t>
    </dgm:pt>
    <dgm:pt modelId="{423B437F-4FEF-442E-BC78-9233BDCA62C7}">
      <dgm:prSet phldrT="[Text]" custT="1"/>
      <dgm:spPr>
        <a:solidFill>
          <a:srgbClr val="E500AC"/>
        </a:solidFill>
        <a:ln>
          <a:solidFill>
            <a:srgbClr val="E500AC"/>
          </a:solidFill>
        </a:ln>
      </dgm:spPr>
      <dgm:t>
        <a:bodyPr/>
        <a:lstStyle/>
        <a:p>
          <a:endParaRPr lang="en-US" sz="1400" dirty="0"/>
        </a:p>
      </dgm:t>
    </dgm:pt>
    <dgm:pt modelId="{0A2D9A84-88C6-405B-B38F-34A7950B4593}" type="parTrans" cxnId="{4E53E7E1-B088-4F67-A339-E45967F8EC4A}">
      <dgm:prSet/>
      <dgm:spPr/>
      <dgm:t>
        <a:bodyPr/>
        <a:lstStyle/>
        <a:p>
          <a:endParaRPr lang="en-US"/>
        </a:p>
      </dgm:t>
    </dgm:pt>
    <dgm:pt modelId="{93A1A043-2A63-4C6E-8BF4-8385DBA9790E}" type="sibTrans" cxnId="{4E53E7E1-B088-4F67-A339-E45967F8EC4A}">
      <dgm:prSet/>
      <dgm:spPr/>
      <dgm:t>
        <a:bodyPr/>
        <a:lstStyle/>
        <a:p>
          <a:endParaRPr lang="en-US"/>
        </a:p>
      </dgm:t>
    </dgm:pt>
    <dgm:pt modelId="{B88ED024-ABCE-4670-9166-C71C6A49ED74}">
      <dgm:prSet phldrT="[Text]" custT="1"/>
      <dgm:spPr>
        <a:solidFill>
          <a:srgbClr val="E500AC"/>
        </a:solidFill>
        <a:ln>
          <a:solidFill>
            <a:srgbClr val="E500AC"/>
          </a:solidFill>
        </a:ln>
      </dgm:spPr>
      <dgm:t>
        <a:bodyPr/>
        <a:lstStyle/>
        <a:p>
          <a:endParaRPr lang="en-US" sz="1400" dirty="0"/>
        </a:p>
      </dgm:t>
    </dgm:pt>
    <dgm:pt modelId="{0AB60047-A23D-4F7D-8F6A-5A7A99C5EFF6}" type="parTrans" cxnId="{26539C1D-A04E-47E6-A6A6-F21222D03230}">
      <dgm:prSet/>
      <dgm:spPr/>
      <dgm:t>
        <a:bodyPr/>
        <a:lstStyle/>
        <a:p>
          <a:endParaRPr lang="en-US"/>
        </a:p>
      </dgm:t>
    </dgm:pt>
    <dgm:pt modelId="{CAFB67E6-7728-4EFD-AB5C-8992B3211FE3}" type="sibTrans" cxnId="{26539C1D-A04E-47E6-A6A6-F21222D03230}">
      <dgm:prSet/>
      <dgm:spPr/>
      <dgm:t>
        <a:bodyPr/>
        <a:lstStyle/>
        <a:p>
          <a:endParaRPr lang="en-US"/>
        </a:p>
      </dgm:t>
    </dgm:pt>
    <dgm:pt modelId="{5037E10D-3DE0-4BB4-84F7-2065EAE0E85C}">
      <dgm:prSet phldrT="[Text]" custT="1"/>
      <dgm:spPr>
        <a:solidFill>
          <a:srgbClr val="E500AC"/>
        </a:solidFill>
        <a:ln>
          <a:solidFill>
            <a:srgbClr val="E500AC"/>
          </a:solidFill>
        </a:ln>
      </dgm:spPr>
      <dgm:t>
        <a:bodyPr/>
        <a:lstStyle/>
        <a:p>
          <a:endParaRPr lang="en-US" sz="1400" dirty="0"/>
        </a:p>
      </dgm:t>
    </dgm:pt>
    <dgm:pt modelId="{BF3A4977-339C-476E-BD8E-73D31D160A74}" type="parTrans" cxnId="{BEDA7921-5B6E-4886-BF79-E7C4488420C4}">
      <dgm:prSet/>
      <dgm:spPr/>
      <dgm:t>
        <a:bodyPr/>
        <a:lstStyle/>
        <a:p>
          <a:endParaRPr lang="en-US"/>
        </a:p>
      </dgm:t>
    </dgm:pt>
    <dgm:pt modelId="{EA971E10-DEDB-4600-9AB9-0AE16AA65A6B}" type="sibTrans" cxnId="{BEDA7921-5B6E-4886-BF79-E7C4488420C4}">
      <dgm:prSet/>
      <dgm:spPr/>
      <dgm:t>
        <a:bodyPr/>
        <a:lstStyle/>
        <a:p>
          <a:endParaRPr lang="en-US"/>
        </a:p>
      </dgm:t>
    </dgm:pt>
    <dgm:pt modelId="{ADA4EF93-0F71-44D9-9B19-CE475363A3F4}">
      <dgm:prSet phldrT="[Text]" custT="1"/>
      <dgm:spPr>
        <a:solidFill>
          <a:schemeClr val="accent1"/>
        </a:solidFill>
      </dgm:spPr>
      <dgm:t>
        <a:bodyPr/>
        <a:lstStyle/>
        <a:p>
          <a:endParaRPr lang="en-US" sz="1400" dirty="0"/>
        </a:p>
      </dgm:t>
    </dgm:pt>
    <dgm:pt modelId="{8D30E5FF-717C-407E-A6D3-A7F4A956AA60}" type="parTrans" cxnId="{EBB7A385-42EC-4CBA-A7BF-7F20312CD724}">
      <dgm:prSet/>
      <dgm:spPr/>
      <dgm:t>
        <a:bodyPr/>
        <a:lstStyle/>
        <a:p>
          <a:endParaRPr lang="en-US"/>
        </a:p>
      </dgm:t>
    </dgm:pt>
    <dgm:pt modelId="{C4718044-F874-4812-93BD-49D951A39E85}" type="sibTrans" cxnId="{EBB7A385-42EC-4CBA-A7BF-7F20312CD724}">
      <dgm:prSet/>
      <dgm:spPr/>
      <dgm:t>
        <a:bodyPr/>
        <a:lstStyle/>
        <a:p>
          <a:endParaRPr lang="en-US"/>
        </a:p>
      </dgm:t>
    </dgm:pt>
    <dgm:pt modelId="{E9420A70-550D-4A47-B10B-57A6FCBCB897}">
      <dgm:prSet phldrT="[Text]" custT="1"/>
      <dgm:spPr>
        <a:solidFill>
          <a:schemeClr val="accent1"/>
        </a:solidFill>
      </dgm:spPr>
      <dgm:t>
        <a:bodyPr/>
        <a:lstStyle/>
        <a:p>
          <a:endParaRPr lang="en-US" sz="1400" dirty="0"/>
        </a:p>
      </dgm:t>
    </dgm:pt>
    <dgm:pt modelId="{53AD6310-FCC8-41AD-8EAE-DAAB2B0021D9}" type="parTrans" cxnId="{475A289F-2C03-45D9-8454-8A2650B1BD57}">
      <dgm:prSet/>
      <dgm:spPr/>
      <dgm:t>
        <a:bodyPr/>
        <a:lstStyle/>
        <a:p>
          <a:endParaRPr lang="en-US"/>
        </a:p>
      </dgm:t>
    </dgm:pt>
    <dgm:pt modelId="{820580CA-699E-4400-83AE-F07858938631}" type="sibTrans" cxnId="{475A289F-2C03-45D9-8454-8A2650B1BD57}">
      <dgm:prSet/>
      <dgm:spPr/>
      <dgm:t>
        <a:bodyPr/>
        <a:lstStyle/>
        <a:p>
          <a:endParaRPr lang="en-US"/>
        </a:p>
      </dgm:t>
    </dgm:pt>
    <dgm:pt modelId="{87EF8D97-B987-4EA5-8ED3-A6171B8DEC54}">
      <dgm:prSet phldrT="[Text]" custT="1"/>
      <dgm:spPr>
        <a:solidFill>
          <a:schemeClr val="accent1"/>
        </a:solidFill>
      </dgm:spPr>
      <dgm:t>
        <a:bodyPr/>
        <a:lstStyle/>
        <a:p>
          <a:endParaRPr lang="en-US" sz="1400" dirty="0"/>
        </a:p>
      </dgm:t>
    </dgm:pt>
    <dgm:pt modelId="{4AB007A6-9FC9-4C06-A57C-F69E4B50F0EB}" type="parTrans" cxnId="{A33F1962-8AD2-4CF3-BF66-4C4ABC960BDF}">
      <dgm:prSet/>
      <dgm:spPr/>
      <dgm:t>
        <a:bodyPr/>
        <a:lstStyle/>
        <a:p>
          <a:endParaRPr lang="en-US"/>
        </a:p>
      </dgm:t>
    </dgm:pt>
    <dgm:pt modelId="{457D0611-DFB0-49FD-B24A-36073A1E76A2}" type="sibTrans" cxnId="{A33F1962-8AD2-4CF3-BF66-4C4ABC960BDF}">
      <dgm:prSet/>
      <dgm:spPr/>
      <dgm:t>
        <a:bodyPr/>
        <a:lstStyle/>
        <a:p>
          <a:endParaRPr lang="en-US"/>
        </a:p>
      </dgm:t>
    </dgm:pt>
    <dgm:pt modelId="{E6F8CF22-E19C-4AF7-BF17-C06787F2ECC5}">
      <dgm:prSet phldrT="[Text]" custT="1"/>
      <dgm:spPr>
        <a:solidFill>
          <a:schemeClr val="accent1"/>
        </a:solidFill>
      </dgm:spPr>
      <dgm:t>
        <a:bodyPr/>
        <a:lstStyle/>
        <a:p>
          <a:endParaRPr lang="en-US" sz="1400" dirty="0"/>
        </a:p>
      </dgm:t>
    </dgm:pt>
    <dgm:pt modelId="{FA4A552B-F29E-4418-A0B2-726920DAB238}" type="parTrans" cxnId="{FA491BF6-0324-47EA-89EA-D6911196B08F}">
      <dgm:prSet/>
      <dgm:spPr/>
      <dgm:t>
        <a:bodyPr/>
        <a:lstStyle/>
        <a:p>
          <a:endParaRPr lang="en-US"/>
        </a:p>
      </dgm:t>
    </dgm:pt>
    <dgm:pt modelId="{DA61FCD6-6773-4DB5-8C31-653644B90234}" type="sibTrans" cxnId="{FA491BF6-0324-47EA-89EA-D6911196B08F}">
      <dgm:prSet/>
      <dgm:spPr/>
      <dgm:t>
        <a:bodyPr/>
        <a:lstStyle/>
        <a:p>
          <a:endParaRPr lang="en-US"/>
        </a:p>
      </dgm:t>
    </dgm:pt>
    <dgm:pt modelId="{52CE5AD7-7A08-4B7E-8C9A-D8292577EA4B}">
      <dgm:prSet phldrT="[Text]" custT="1"/>
      <dgm:spPr>
        <a:solidFill>
          <a:schemeClr val="accent1"/>
        </a:solidFill>
      </dgm:spPr>
      <dgm:t>
        <a:bodyPr/>
        <a:lstStyle/>
        <a:p>
          <a:r>
            <a:rPr lang="en-US" sz="1350" dirty="0"/>
            <a:t>Accountability </a:t>
          </a:r>
        </a:p>
      </dgm:t>
    </dgm:pt>
    <dgm:pt modelId="{1ACE4BB5-8D32-452F-AF4B-8EE4E9736668}" type="parTrans" cxnId="{EFB7F8F4-4618-4B7D-B6B7-6DA12355F202}">
      <dgm:prSet/>
      <dgm:spPr/>
      <dgm:t>
        <a:bodyPr/>
        <a:lstStyle/>
        <a:p>
          <a:endParaRPr lang="en-US"/>
        </a:p>
      </dgm:t>
    </dgm:pt>
    <dgm:pt modelId="{1AF3F267-1C68-4308-ADFA-A503E63487A5}" type="sibTrans" cxnId="{EFB7F8F4-4618-4B7D-B6B7-6DA12355F202}">
      <dgm:prSet/>
      <dgm:spPr/>
      <dgm:t>
        <a:bodyPr/>
        <a:lstStyle/>
        <a:p>
          <a:endParaRPr lang="en-US"/>
        </a:p>
      </dgm:t>
    </dgm:pt>
    <dgm:pt modelId="{1D02B64C-90A7-4A37-BAC3-60B17D1EB3DF}">
      <dgm:prSet phldrT="[Text]" custT="1"/>
      <dgm:spPr>
        <a:solidFill>
          <a:schemeClr val="accent1"/>
        </a:solidFill>
      </dgm:spPr>
      <dgm:t>
        <a:bodyPr/>
        <a:lstStyle/>
        <a:p>
          <a:endParaRPr lang="en-US" sz="1400" dirty="0"/>
        </a:p>
      </dgm:t>
    </dgm:pt>
    <dgm:pt modelId="{5E62A97D-27D1-44B5-8F3C-52FAEAF7EB52}" type="parTrans" cxnId="{DF37EFEA-5A6A-4D33-AB2C-F34604FC5571}">
      <dgm:prSet/>
      <dgm:spPr/>
      <dgm:t>
        <a:bodyPr/>
        <a:lstStyle/>
        <a:p>
          <a:endParaRPr lang="en-US"/>
        </a:p>
      </dgm:t>
    </dgm:pt>
    <dgm:pt modelId="{C350329A-F627-43D4-AADB-4BB7602BDC39}" type="sibTrans" cxnId="{DF37EFEA-5A6A-4D33-AB2C-F34604FC5571}">
      <dgm:prSet/>
      <dgm:spPr/>
      <dgm:t>
        <a:bodyPr/>
        <a:lstStyle/>
        <a:p>
          <a:endParaRPr lang="en-US"/>
        </a:p>
      </dgm:t>
    </dgm:pt>
    <dgm:pt modelId="{411B40CF-AC85-4CDA-99C6-E6E293EACF99}">
      <dgm:prSet phldrT="[Text]" custT="1"/>
      <dgm:spPr>
        <a:solidFill>
          <a:schemeClr val="accent1"/>
        </a:solidFill>
      </dgm:spPr>
      <dgm:t>
        <a:bodyPr/>
        <a:lstStyle/>
        <a:p>
          <a:endParaRPr lang="en-US" sz="1400" dirty="0"/>
        </a:p>
      </dgm:t>
    </dgm:pt>
    <dgm:pt modelId="{0FF15B7C-F5EE-4496-B4E9-98A660DC6E9B}" type="parTrans" cxnId="{BC2B61EB-107D-439F-BDB2-E53CA43E467F}">
      <dgm:prSet/>
      <dgm:spPr/>
      <dgm:t>
        <a:bodyPr/>
        <a:lstStyle/>
        <a:p>
          <a:endParaRPr lang="en-US"/>
        </a:p>
      </dgm:t>
    </dgm:pt>
    <dgm:pt modelId="{22FD59C0-9B30-42B6-8308-63169DE3325D}" type="sibTrans" cxnId="{BC2B61EB-107D-439F-BDB2-E53CA43E467F}">
      <dgm:prSet/>
      <dgm:spPr/>
      <dgm:t>
        <a:bodyPr/>
        <a:lstStyle/>
        <a:p>
          <a:endParaRPr lang="en-US"/>
        </a:p>
      </dgm:t>
    </dgm:pt>
    <dgm:pt modelId="{E1954B0E-3021-4605-8712-77E1EAD5777F}">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accent3">
            <a:lumMod val="60000"/>
            <a:lumOff val="40000"/>
          </a:schemeClr>
        </a:solidFill>
        <a:ln>
          <a:noFill/>
        </a:ln>
      </dgm:spPr>
      <dgm:t>
        <a:bodyPr/>
        <a:lstStyle/>
        <a:p>
          <a:endParaRPr lang="en-US" sz="1400" dirty="0"/>
        </a:p>
      </dgm:t>
    </dgm:pt>
    <dgm:pt modelId="{2E5B64D6-6E4E-4870-9F55-EFD9176E03EA}" type="parTrans" cxnId="{53E5FF96-21C3-4DB7-A12E-EE9384D9CF6D}">
      <dgm:prSet/>
      <dgm:spPr/>
      <dgm:t>
        <a:bodyPr/>
        <a:lstStyle/>
        <a:p>
          <a:endParaRPr lang="en-US"/>
        </a:p>
      </dgm:t>
    </dgm:pt>
    <dgm:pt modelId="{2D8B35E7-88B7-47FF-8002-33FB7404F49C}" type="sibTrans" cxnId="{53E5FF96-21C3-4DB7-A12E-EE9384D9CF6D}">
      <dgm:prSet/>
      <dgm:spPr/>
      <dgm:t>
        <a:bodyPr/>
        <a:lstStyle/>
        <a:p>
          <a:endParaRPr lang="en-US"/>
        </a:p>
      </dgm:t>
    </dgm:pt>
    <dgm:pt modelId="{A22B5595-2883-4F40-983D-B8851FBDBD8F}">
      <dgm:prSet phldrT="[Text]" custT="1"/>
      <dgm:spPr>
        <a:solidFill>
          <a:srgbClr val="E500AC"/>
        </a:solidFill>
        <a:ln>
          <a:solidFill>
            <a:srgbClr val="E500AC"/>
          </a:solidFill>
        </a:ln>
      </dgm:spPr>
      <dgm:t>
        <a:bodyPr/>
        <a:lstStyle/>
        <a:p>
          <a:r>
            <a:rPr lang="en-US" sz="1400" dirty="0"/>
            <a:t>Collaboration with MCOs</a:t>
          </a:r>
        </a:p>
      </dgm:t>
    </dgm:pt>
    <dgm:pt modelId="{B850CB9C-027E-40AE-AB98-D7DDA0FC6CDB}" type="parTrans" cxnId="{818E36C5-68CE-43D5-8E79-BC6E1476506B}">
      <dgm:prSet/>
      <dgm:spPr/>
      <dgm:t>
        <a:bodyPr/>
        <a:lstStyle/>
        <a:p>
          <a:endParaRPr lang="en-US"/>
        </a:p>
      </dgm:t>
    </dgm:pt>
    <dgm:pt modelId="{A54889F2-F4F0-41D6-8088-E778BC58C4EC}" type="sibTrans" cxnId="{818E36C5-68CE-43D5-8E79-BC6E1476506B}">
      <dgm:prSet/>
      <dgm:spPr/>
      <dgm:t>
        <a:bodyPr/>
        <a:lstStyle/>
        <a:p>
          <a:endParaRPr lang="en-US"/>
        </a:p>
      </dgm:t>
    </dgm:pt>
    <dgm:pt modelId="{30CF8EDB-ABA6-4D35-BA9F-27EF2CD5810B}">
      <dgm:prSet phldrT="[Text]" custT="1"/>
      <dgm:spPr>
        <a:solidFill>
          <a:srgbClr val="E500AC"/>
        </a:solidFill>
        <a:ln>
          <a:solidFill>
            <a:srgbClr val="E500AC"/>
          </a:solidFill>
        </a:ln>
      </dgm:spPr>
      <dgm:t>
        <a:bodyPr/>
        <a:lstStyle/>
        <a:p>
          <a:endParaRPr lang="en-US" sz="1400" dirty="0"/>
        </a:p>
      </dgm:t>
    </dgm:pt>
    <dgm:pt modelId="{EBE834E1-4D58-4C2D-86E4-23A90E8BB6E9}" type="parTrans" cxnId="{B273BC8E-8F19-47FD-86B8-DFABB4C304D3}">
      <dgm:prSet/>
      <dgm:spPr/>
      <dgm:t>
        <a:bodyPr/>
        <a:lstStyle/>
        <a:p>
          <a:endParaRPr lang="en-US"/>
        </a:p>
      </dgm:t>
    </dgm:pt>
    <dgm:pt modelId="{F40BAE17-1A9E-4B4F-B8A9-4DF3467F71FE}" type="sibTrans" cxnId="{B273BC8E-8F19-47FD-86B8-DFABB4C304D3}">
      <dgm:prSet/>
      <dgm:spPr/>
      <dgm:t>
        <a:bodyPr/>
        <a:lstStyle/>
        <a:p>
          <a:endParaRPr lang="en-US"/>
        </a:p>
      </dgm:t>
    </dgm:pt>
    <dgm:pt modelId="{4BD7856A-45C3-4B86-BE80-83DAA51D52E8}">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accent3">
            <a:lumMod val="60000"/>
            <a:lumOff val="40000"/>
          </a:schemeClr>
        </a:solidFill>
        <a:ln>
          <a:noFill/>
        </a:ln>
      </dgm:spPr>
      <dgm:t>
        <a:bodyPr/>
        <a:lstStyle/>
        <a:p>
          <a:r>
            <a:rPr lang="en-US" sz="1400" dirty="0"/>
            <a:t>Collects and reviews our data, annual metrics, and birth outcomes for effectiveness.</a:t>
          </a:r>
        </a:p>
      </dgm:t>
    </dgm:pt>
    <dgm:pt modelId="{652131A4-41FD-4F45-9457-4ED4FA099C9D}" type="parTrans" cxnId="{214903FF-0D4A-4F9D-ABAA-CB1736931108}">
      <dgm:prSet/>
      <dgm:spPr/>
      <dgm:t>
        <a:bodyPr/>
        <a:lstStyle/>
        <a:p>
          <a:endParaRPr lang="en-US"/>
        </a:p>
      </dgm:t>
    </dgm:pt>
    <dgm:pt modelId="{AECB0B82-BCCC-4180-B365-780BF4691A4A}" type="sibTrans" cxnId="{214903FF-0D4A-4F9D-ABAA-CB1736931108}">
      <dgm:prSet/>
      <dgm:spPr/>
      <dgm:t>
        <a:bodyPr/>
        <a:lstStyle/>
        <a:p>
          <a:endParaRPr lang="en-US"/>
        </a:p>
      </dgm:t>
    </dgm:pt>
    <dgm:pt modelId="{F70F8128-E201-4136-8284-DC8BBC326FE5}">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accent3">
            <a:lumMod val="60000"/>
            <a:lumOff val="40000"/>
          </a:schemeClr>
        </a:solidFill>
        <a:ln>
          <a:noFill/>
        </a:ln>
      </dgm:spPr>
      <dgm:t>
        <a:bodyPr/>
        <a:lstStyle/>
        <a:p>
          <a:endParaRPr lang="en-US" sz="1400" dirty="0"/>
        </a:p>
      </dgm:t>
    </dgm:pt>
    <dgm:pt modelId="{2F6C14FE-F6DF-42A3-8034-70D0432EDEE4}" type="parTrans" cxnId="{7330453F-2B55-4C28-A8AD-120E9B2B2EDA}">
      <dgm:prSet/>
      <dgm:spPr/>
      <dgm:t>
        <a:bodyPr/>
        <a:lstStyle/>
        <a:p>
          <a:endParaRPr lang="en-US"/>
        </a:p>
      </dgm:t>
    </dgm:pt>
    <dgm:pt modelId="{E1B2B90A-E8B5-4EFD-AD3C-ABA283F51139}" type="sibTrans" cxnId="{7330453F-2B55-4C28-A8AD-120E9B2B2EDA}">
      <dgm:prSet/>
      <dgm:spPr/>
      <dgm:t>
        <a:bodyPr/>
        <a:lstStyle/>
        <a:p>
          <a:endParaRPr lang="en-US"/>
        </a:p>
      </dgm:t>
    </dgm:pt>
    <dgm:pt modelId="{378172E7-7140-4940-AC45-0C0A11D1363E}">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accent3">
            <a:lumMod val="60000"/>
            <a:lumOff val="40000"/>
          </a:schemeClr>
        </a:solidFill>
        <a:ln>
          <a:noFill/>
        </a:ln>
      </dgm:spPr>
      <dgm:t>
        <a:bodyPr/>
        <a:lstStyle/>
        <a:p>
          <a:r>
            <a:rPr lang="en-US" sz="1400" dirty="0"/>
            <a:t>Reviews services in WFS to determine funding amounts</a:t>
          </a:r>
        </a:p>
      </dgm:t>
    </dgm:pt>
    <dgm:pt modelId="{311F30E6-15AD-4B04-A734-7508D3C75B39}" type="parTrans" cxnId="{3E02C7CB-7370-4754-AF50-F7595A59899E}">
      <dgm:prSet/>
      <dgm:spPr/>
      <dgm:t>
        <a:bodyPr/>
        <a:lstStyle/>
        <a:p>
          <a:endParaRPr lang="en-US"/>
        </a:p>
      </dgm:t>
    </dgm:pt>
    <dgm:pt modelId="{03440D95-D5CE-4F5E-9779-8683015FDE8B}" type="sibTrans" cxnId="{3E02C7CB-7370-4754-AF50-F7595A59899E}">
      <dgm:prSet/>
      <dgm:spPr/>
      <dgm:t>
        <a:bodyPr/>
        <a:lstStyle/>
        <a:p>
          <a:endParaRPr lang="en-US"/>
        </a:p>
      </dgm:t>
    </dgm:pt>
    <dgm:pt modelId="{553EEFC2-B8C1-4FF1-81E3-E8B0AF7B3A08}">
      <dgm:prSet phldrT="[Text]" custT="1">
        <dgm:style>
          <a:lnRef idx="2">
            <a:schemeClr val="accent2">
              <a:shade val="50000"/>
            </a:schemeClr>
          </a:lnRef>
          <a:fillRef idx="1">
            <a:schemeClr val="accent2"/>
          </a:fillRef>
          <a:effectRef idx="0">
            <a:schemeClr val="accent2"/>
          </a:effectRef>
          <a:fontRef idx="minor">
            <a:schemeClr val="lt1"/>
          </a:fontRef>
        </dgm:style>
      </dgm:prSet>
      <dgm:spPr>
        <a:solidFill>
          <a:schemeClr val="accent3">
            <a:lumMod val="60000"/>
            <a:lumOff val="40000"/>
          </a:schemeClr>
        </a:solidFill>
        <a:ln>
          <a:noFill/>
        </a:ln>
      </dgm:spPr>
      <dgm:t>
        <a:bodyPr/>
        <a:lstStyle/>
        <a:p>
          <a:endParaRPr lang="en-US" sz="1400" dirty="0"/>
        </a:p>
      </dgm:t>
    </dgm:pt>
    <dgm:pt modelId="{E44B497F-6D52-442F-A875-8A956F86EE4D}" type="parTrans" cxnId="{F8FA5BC8-9F5C-47E4-A165-6403C336F64F}">
      <dgm:prSet/>
      <dgm:spPr/>
      <dgm:t>
        <a:bodyPr/>
        <a:lstStyle/>
        <a:p>
          <a:endParaRPr lang="en-US"/>
        </a:p>
      </dgm:t>
    </dgm:pt>
    <dgm:pt modelId="{D2CD070F-D9E0-48FE-939C-E86A87267B8F}" type="sibTrans" cxnId="{F8FA5BC8-9F5C-47E4-A165-6403C336F64F}">
      <dgm:prSet/>
      <dgm:spPr/>
      <dgm:t>
        <a:bodyPr/>
        <a:lstStyle/>
        <a:p>
          <a:endParaRPr lang="en-US"/>
        </a:p>
      </dgm:t>
    </dgm:pt>
    <dgm:pt modelId="{5022D170-1CFF-4654-BDD6-D0DE20D56B22}" type="pres">
      <dgm:prSet presAssocID="{BB99F244-D561-4A9A-94C6-E8408FB585B6}" presName="linearFlow" presStyleCnt="0">
        <dgm:presLayoutVars>
          <dgm:dir/>
          <dgm:animLvl val="lvl"/>
          <dgm:resizeHandles/>
        </dgm:presLayoutVars>
      </dgm:prSet>
      <dgm:spPr/>
    </dgm:pt>
    <dgm:pt modelId="{B43CCF99-9911-453E-ACB9-8AD6BEB6B21D}" type="pres">
      <dgm:prSet presAssocID="{8015C9C2-B092-4FFA-9CF6-2E80B0B04617}" presName="compositeNode" presStyleCnt="0">
        <dgm:presLayoutVars>
          <dgm:bulletEnabled val="1"/>
        </dgm:presLayoutVars>
      </dgm:prSet>
      <dgm:spPr/>
    </dgm:pt>
    <dgm:pt modelId="{C31027B1-8B09-4634-BFFD-71CB63D4FDF8}" type="pres">
      <dgm:prSet presAssocID="{8015C9C2-B092-4FFA-9CF6-2E80B0B04617}" presName="image" presStyleLbl="fgImgPlace1" presStyleIdx="0" presStyleCnt="7"/>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dgm:spPr>
    </dgm:pt>
    <dgm:pt modelId="{81011B53-0F0F-4162-B2AC-C240AF097031}" type="pres">
      <dgm:prSet presAssocID="{8015C9C2-B092-4FFA-9CF6-2E80B0B04617}" presName="childNode" presStyleLbl="node1" presStyleIdx="0" presStyleCnt="7" custScaleX="131121" custLinFactNeighborX="5792" custLinFactNeighborY="489">
        <dgm:presLayoutVars>
          <dgm:bulletEnabled val="1"/>
        </dgm:presLayoutVars>
      </dgm:prSet>
      <dgm:spPr/>
    </dgm:pt>
    <dgm:pt modelId="{1B8AA29B-42C9-4E9F-811A-A3356ADAB4CB}" type="pres">
      <dgm:prSet presAssocID="{8015C9C2-B092-4FFA-9CF6-2E80B0B04617}" presName="parentNode" presStyleLbl="revTx" presStyleIdx="0" presStyleCnt="7" custLinFactNeighborX="-50002" custLinFactNeighborY="3338">
        <dgm:presLayoutVars>
          <dgm:chMax val="0"/>
          <dgm:bulletEnabled val="1"/>
        </dgm:presLayoutVars>
      </dgm:prSet>
      <dgm:spPr/>
    </dgm:pt>
    <dgm:pt modelId="{B8FD78A1-9BBB-4E0F-A416-AB9D014954DA}" type="pres">
      <dgm:prSet presAssocID="{5BBE871C-69E3-4E64-B294-D77C3BDFFD7C}" presName="sibTrans" presStyleCnt="0"/>
      <dgm:spPr/>
    </dgm:pt>
    <dgm:pt modelId="{0F6FD715-9EDD-4E18-8646-36273FB74DD5}" type="pres">
      <dgm:prSet presAssocID="{D39CCB71-A1E8-4792-A966-F92F8167E7E8}" presName="compositeNode" presStyleCnt="0">
        <dgm:presLayoutVars>
          <dgm:bulletEnabled val="1"/>
        </dgm:presLayoutVars>
      </dgm:prSet>
      <dgm:spPr/>
    </dgm:pt>
    <dgm:pt modelId="{8CB79737-E305-48ED-B05D-03B7D2C550C6}" type="pres">
      <dgm:prSet presAssocID="{D39CCB71-A1E8-4792-A966-F92F8167E7E8}" presName="image" presStyleLbl="fgImgPlace1" presStyleIdx="1" presStyleCnt="7"/>
      <dgm:spPr>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dgm:spPr>
    </dgm:pt>
    <dgm:pt modelId="{2424E492-7C75-4B07-A4DA-A00CD28D51E6}" type="pres">
      <dgm:prSet presAssocID="{D39CCB71-A1E8-4792-A966-F92F8167E7E8}" presName="childNode" presStyleLbl="node1" presStyleIdx="1" presStyleCnt="7" custScaleX="120960">
        <dgm:presLayoutVars>
          <dgm:bulletEnabled val="1"/>
        </dgm:presLayoutVars>
      </dgm:prSet>
      <dgm:spPr/>
    </dgm:pt>
    <dgm:pt modelId="{0F95A7B2-0765-4A09-97E9-AD8C8AF36BCA}" type="pres">
      <dgm:prSet presAssocID="{D39CCB71-A1E8-4792-A966-F92F8167E7E8}" presName="parentNode" presStyleLbl="revTx" presStyleIdx="1" presStyleCnt="7" custLinFactNeighborX="-45537" custLinFactNeighborY="463">
        <dgm:presLayoutVars>
          <dgm:chMax val="0"/>
          <dgm:bulletEnabled val="1"/>
        </dgm:presLayoutVars>
      </dgm:prSet>
      <dgm:spPr/>
    </dgm:pt>
    <dgm:pt modelId="{D2C0623E-B06E-4B73-BBEE-1583C4D5EAB9}" type="pres">
      <dgm:prSet presAssocID="{88C32869-CFAF-475D-8C41-77EE925EFE68}" presName="sibTrans" presStyleCnt="0"/>
      <dgm:spPr/>
    </dgm:pt>
    <dgm:pt modelId="{A4CE46E1-9E91-47E8-8887-552D6D987704}" type="pres">
      <dgm:prSet presAssocID="{2B928EE8-4605-413C-8388-7A0A9024CC37}" presName="compositeNode" presStyleCnt="0">
        <dgm:presLayoutVars>
          <dgm:bulletEnabled val="1"/>
        </dgm:presLayoutVars>
      </dgm:prSet>
      <dgm:spPr/>
    </dgm:pt>
    <dgm:pt modelId="{E5E09D59-8798-4664-85B7-57613726261B}" type="pres">
      <dgm:prSet presAssocID="{2B928EE8-4605-413C-8388-7A0A9024CC37}" presName="image" presStyleLbl="fgImgPlace1" presStyleIdx="2" presStyleCnt="7"/>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ABE62A00-07E4-454C-A915-BBA12A995B84}" type="pres">
      <dgm:prSet presAssocID="{2B928EE8-4605-413C-8388-7A0A9024CC37}" presName="childNode" presStyleLbl="node1" presStyleIdx="2" presStyleCnt="7" custScaleX="112839" custScaleY="100500">
        <dgm:presLayoutVars>
          <dgm:bulletEnabled val="1"/>
        </dgm:presLayoutVars>
      </dgm:prSet>
      <dgm:spPr/>
    </dgm:pt>
    <dgm:pt modelId="{657DCD99-27BD-4C97-B29F-0C4AD78D9B2A}" type="pres">
      <dgm:prSet presAssocID="{2B928EE8-4605-413C-8388-7A0A9024CC37}" presName="parentNode" presStyleLbl="revTx" presStyleIdx="2" presStyleCnt="7" custLinFactNeighborX="-52741" custLinFactNeighborY="406">
        <dgm:presLayoutVars>
          <dgm:chMax val="0"/>
          <dgm:bulletEnabled val="1"/>
        </dgm:presLayoutVars>
      </dgm:prSet>
      <dgm:spPr/>
    </dgm:pt>
    <dgm:pt modelId="{C076FCE9-6545-4F07-BE12-26687606417D}" type="pres">
      <dgm:prSet presAssocID="{D3F17FEB-043F-4715-9BF8-2BF2D91C019A}" presName="sibTrans" presStyleCnt="0"/>
      <dgm:spPr/>
    </dgm:pt>
    <dgm:pt modelId="{D577CFFB-915F-47FD-B0A1-DD5C829EDF73}" type="pres">
      <dgm:prSet presAssocID="{FD211A4F-697D-4D0D-B218-D02F195FFCE1}" presName="compositeNode" presStyleCnt="0">
        <dgm:presLayoutVars>
          <dgm:bulletEnabled val="1"/>
        </dgm:presLayoutVars>
      </dgm:prSet>
      <dgm:spPr/>
    </dgm:pt>
    <dgm:pt modelId="{8D4DF53C-D378-4134-A7CA-CD8DB701447C}" type="pres">
      <dgm:prSet presAssocID="{FD211A4F-697D-4D0D-B218-D02F195FFCE1}" presName="image" presStyleLbl="fgImgPlace1" presStyleIdx="3" presStyleCnt="7"/>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6000" b="-6000"/>
          </a:stretch>
        </a:blipFill>
      </dgm:spPr>
    </dgm:pt>
    <dgm:pt modelId="{76753D6B-3334-43A1-80F8-D38BF179CD2C}" type="pres">
      <dgm:prSet presAssocID="{FD211A4F-697D-4D0D-B218-D02F195FFCE1}" presName="childNode" presStyleLbl="node1" presStyleIdx="3" presStyleCnt="7" custScaleX="119739" custLinFactNeighborX="1771" custLinFactNeighborY="438">
        <dgm:presLayoutVars>
          <dgm:bulletEnabled val="1"/>
        </dgm:presLayoutVars>
      </dgm:prSet>
      <dgm:spPr/>
    </dgm:pt>
    <dgm:pt modelId="{438092CE-20C5-4D8A-A8E8-BD8924379635}" type="pres">
      <dgm:prSet presAssocID="{FD211A4F-697D-4D0D-B218-D02F195FFCE1}" presName="parentNode" presStyleLbl="revTx" presStyleIdx="3" presStyleCnt="7" custLinFactNeighborX="-32782" custLinFactNeighborY="311">
        <dgm:presLayoutVars>
          <dgm:chMax val="0"/>
          <dgm:bulletEnabled val="1"/>
        </dgm:presLayoutVars>
      </dgm:prSet>
      <dgm:spPr/>
    </dgm:pt>
    <dgm:pt modelId="{AF83C6B4-3DFE-4C04-9696-4F81F0214047}" type="pres">
      <dgm:prSet presAssocID="{61F577AC-6244-4076-9AA1-4249D060AD92}" presName="sibTrans" presStyleCnt="0"/>
      <dgm:spPr/>
    </dgm:pt>
    <dgm:pt modelId="{183F6604-EAB9-4B90-90C8-26EE45BA54C6}" type="pres">
      <dgm:prSet presAssocID="{3C6D3DE8-6831-4549-8262-7593E290DAF3}" presName="compositeNode" presStyleCnt="0">
        <dgm:presLayoutVars>
          <dgm:bulletEnabled val="1"/>
        </dgm:presLayoutVars>
      </dgm:prSet>
      <dgm:spPr/>
    </dgm:pt>
    <dgm:pt modelId="{D5AE8745-D0D0-423D-96C8-1AA18D999C31}" type="pres">
      <dgm:prSet presAssocID="{3C6D3DE8-6831-4549-8262-7593E290DAF3}" presName="image" presStyleLbl="fgImgPlace1" presStyleIdx="4" presStyleCnt="7"/>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pt>
    <dgm:pt modelId="{33B8ED00-C71F-449E-B3DD-73E5EE75A43D}" type="pres">
      <dgm:prSet presAssocID="{3C6D3DE8-6831-4549-8262-7593E290DAF3}" presName="childNode" presStyleLbl="node1" presStyleIdx="4" presStyleCnt="7" custScaleX="114095" custLinFactNeighborX="3047" custLinFactNeighborY="501">
        <dgm:presLayoutVars>
          <dgm:bulletEnabled val="1"/>
        </dgm:presLayoutVars>
      </dgm:prSet>
      <dgm:spPr/>
    </dgm:pt>
    <dgm:pt modelId="{43A4A816-79E1-45D5-A089-56DD2A5B5C4B}" type="pres">
      <dgm:prSet presAssocID="{3C6D3DE8-6831-4549-8262-7593E290DAF3}" presName="parentNode" presStyleLbl="revTx" presStyleIdx="4" presStyleCnt="7">
        <dgm:presLayoutVars>
          <dgm:chMax val="0"/>
          <dgm:bulletEnabled val="1"/>
        </dgm:presLayoutVars>
      </dgm:prSet>
      <dgm:spPr/>
    </dgm:pt>
    <dgm:pt modelId="{C177219D-609A-46A8-A8A0-BE43B84E527E}" type="pres">
      <dgm:prSet presAssocID="{2DCCB51E-A925-499E-9659-6EF32AC9248F}" presName="sibTrans" presStyleCnt="0"/>
      <dgm:spPr/>
    </dgm:pt>
    <dgm:pt modelId="{08B6556F-E120-4B3E-99B2-499698B3AFCB}" type="pres">
      <dgm:prSet presAssocID="{3A9C1B9C-6B7A-4043-BF48-463266949640}" presName="compositeNode" presStyleCnt="0">
        <dgm:presLayoutVars>
          <dgm:bulletEnabled val="1"/>
        </dgm:presLayoutVars>
      </dgm:prSet>
      <dgm:spPr/>
    </dgm:pt>
    <dgm:pt modelId="{1D1E3A7C-A3B1-42AD-8F0F-D16D907817FA}" type="pres">
      <dgm:prSet presAssocID="{3A9C1B9C-6B7A-4043-BF48-463266949640}" presName="image" presStyleLbl="fgImgPlace1" presStyleIdx="5" presStyleCnt="7"/>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dgm:spPr>
    </dgm:pt>
    <dgm:pt modelId="{ADC3E9AE-2E30-4A64-B9CA-AB7B232C8347}" type="pres">
      <dgm:prSet presAssocID="{3A9C1B9C-6B7A-4043-BF48-463266949640}" presName="childNode" presStyleLbl="node1" presStyleIdx="5" presStyleCnt="7" custScaleX="117945" custLinFactNeighborX="9606" custLinFactNeighborY="521">
        <dgm:presLayoutVars>
          <dgm:bulletEnabled val="1"/>
        </dgm:presLayoutVars>
      </dgm:prSet>
      <dgm:spPr/>
    </dgm:pt>
    <dgm:pt modelId="{5C956F40-DA1B-4B44-BC69-EC69E432BCF0}" type="pres">
      <dgm:prSet presAssocID="{3A9C1B9C-6B7A-4043-BF48-463266949640}" presName="parentNode" presStyleLbl="revTx" presStyleIdx="5" presStyleCnt="7">
        <dgm:presLayoutVars>
          <dgm:chMax val="0"/>
          <dgm:bulletEnabled val="1"/>
        </dgm:presLayoutVars>
      </dgm:prSet>
      <dgm:spPr/>
    </dgm:pt>
    <dgm:pt modelId="{CEA60F86-FC11-45F2-9EF2-6E0782F29679}" type="pres">
      <dgm:prSet presAssocID="{59599738-C770-4638-85D8-AAAFEEBD163C}" presName="sibTrans" presStyleCnt="0"/>
      <dgm:spPr/>
    </dgm:pt>
    <dgm:pt modelId="{641EE393-9D3A-4F95-A062-EFE992DBEFB7}" type="pres">
      <dgm:prSet presAssocID="{C52F676D-2B72-497F-933D-456D8830FC29}" presName="compositeNode" presStyleCnt="0">
        <dgm:presLayoutVars>
          <dgm:bulletEnabled val="1"/>
        </dgm:presLayoutVars>
      </dgm:prSet>
      <dgm:spPr/>
    </dgm:pt>
    <dgm:pt modelId="{7EBB76C6-7229-42EC-8398-ACA74329ADC9}" type="pres">
      <dgm:prSet presAssocID="{C52F676D-2B72-497F-933D-456D8830FC29}" presName="image" presStyleLbl="fgImgPlace1" presStyleIdx="6" presStyleCnt="7" custLinFactNeighborX="-7001" custLinFactNeighborY="-1359"/>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pt>
    <dgm:pt modelId="{26CBE46F-54A2-4EC3-A921-31B02D89471E}" type="pres">
      <dgm:prSet presAssocID="{C52F676D-2B72-497F-933D-456D8830FC29}" presName="childNode" presStyleLbl="node1" presStyleIdx="6" presStyleCnt="7" custScaleX="110984" custLinFactNeighborX="8401" custLinFactNeighborY="660">
        <dgm:presLayoutVars>
          <dgm:bulletEnabled val="1"/>
        </dgm:presLayoutVars>
      </dgm:prSet>
      <dgm:spPr/>
    </dgm:pt>
    <dgm:pt modelId="{17D11B14-11CA-4B9F-9340-4B4C18F6443A}" type="pres">
      <dgm:prSet presAssocID="{C52F676D-2B72-497F-933D-456D8830FC29}" presName="parentNode" presStyleLbl="revTx" presStyleIdx="6" presStyleCnt="7">
        <dgm:presLayoutVars>
          <dgm:chMax val="0"/>
          <dgm:bulletEnabled val="1"/>
        </dgm:presLayoutVars>
      </dgm:prSet>
      <dgm:spPr/>
    </dgm:pt>
  </dgm:ptLst>
  <dgm:cxnLst>
    <dgm:cxn modelId="{6B70B404-83BC-417E-8681-F712847F8D1D}" srcId="{D39CCB71-A1E8-4792-A966-F92F8167E7E8}" destId="{17A473D3-41A6-41C6-B828-88DF24DD12E6}" srcOrd="8" destOrd="0" parTransId="{F4121C37-3F91-4301-9F6B-6D6AF0283AE1}" sibTransId="{F8B4D46E-6EE3-4365-8DF8-D7973024FE16}"/>
    <dgm:cxn modelId="{901A2F06-EB2B-46F1-ADE1-FF57F136004E}" type="presOf" srcId="{34F078B1-FCAF-42FB-AB1F-BFBEA501E8AA}" destId="{81011B53-0F0F-4162-B2AC-C240AF097031}" srcOrd="0" destOrd="13" presId="urn:microsoft.com/office/officeart/2005/8/layout/hList2"/>
    <dgm:cxn modelId="{4D77830B-397C-42D9-BBE8-E7CC029B15EA}" type="presOf" srcId="{B88ED024-ABCE-4670-9166-C71C6A49ED74}" destId="{2424E492-7C75-4B07-A4DA-A00CD28D51E6}" srcOrd="0" destOrd="5" presId="urn:microsoft.com/office/officeart/2005/8/layout/hList2"/>
    <dgm:cxn modelId="{C461FA0D-3CB2-4B72-8B89-6D214C12F978}" srcId="{8015C9C2-B092-4FFA-9CF6-2E80B0B04617}" destId="{D5EDE356-95DE-48FC-9D4A-5DA48A9F2192}" srcOrd="0" destOrd="0" parTransId="{7E987DDD-7D88-45D5-A3A8-5B9F8D7C33F7}" sibTransId="{C1C2ED65-8C91-4EFA-ABFB-284C99873248}"/>
    <dgm:cxn modelId="{41F7230E-686C-45D5-B84C-D7CCC8F1AC87}" type="presOf" srcId="{A32CEF3D-A68A-4D9E-B8F2-C29AEA64DEA1}" destId="{2424E492-7C75-4B07-A4DA-A00CD28D51E6}" srcOrd="0" destOrd="2" presId="urn:microsoft.com/office/officeart/2005/8/layout/hList2"/>
    <dgm:cxn modelId="{317B7210-92EA-48E4-B3A1-1B20BF89804B}" type="presOf" srcId="{644C6543-3467-43B4-890D-255448843B4A}" destId="{26CBE46F-54A2-4EC3-A921-31B02D89471E}" srcOrd="0" destOrd="0" presId="urn:microsoft.com/office/officeart/2005/8/layout/hList2"/>
    <dgm:cxn modelId="{B4522D12-1E6E-4392-8196-974427AA2B2F}" srcId="{D5EDE356-95DE-48FC-9D4A-5DA48A9F2192}" destId="{34F078B1-FCAF-42FB-AB1F-BFBEA501E8AA}" srcOrd="12" destOrd="0" parTransId="{9199051D-D02D-4902-90C6-7E74369FBE9D}" sibTransId="{0424746F-C97F-4E16-8DC4-F2D815B2FF15}"/>
    <dgm:cxn modelId="{FD661815-2E00-4418-ADFF-E2E7106CC48C}" type="presOf" srcId="{17A473D3-41A6-41C6-B828-88DF24DD12E6}" destId="{2424E492-7C75-4B07-A4DA-A00CD28D51E6}" srcOrd="0" destOrd="8" presId="urn:microsoft.com/office/officeart/2005/8/layout/hList2"/>
    <dgm:cxn modelId="{215EDA17-E952-455D-BDBF-B10E24204E26}" type="presOf" srcId="{1D02B64C-90A7-4A37-BAC3-60B17D1EB3DF}" destId="{81011B53-0F0F-4162-B2AC-C240AF097031}" srcOrd="0" destOrd="10" presId="urn:microsoft.com/office/officeart/2005/8/layout/hList2"/>
    <dgm:cxn modelId="{26539C1D-A04E-47E6-A6A6-F21222D03230}" srcId="{D39CCB71-A1E8-4792-A966-F92F8167E7E8}" destId="{B88ED024-ABCE-4670-9166-C71C6A49ED74}" srcOrd="5" destOrd="0" parTransId="{0AB60047-A23D-4F7D-8F6A-5A7A99C5EFF6}" sibTransId="{CAFB67E6-7728-4EFD-AB5C-8992B3211FE3}"/>
    <dgm:cxn modelId="{BEDA7921-5B6E-4886-BF79-E7C4488420C4}" srcId="{D39CCB71-A1E8-4792-A966-F92F8167E7E8}" destId="{5037E10D-3DE0-4BB4-84F7-2065EAE0E85C}" srcOrd="7" destOrd="0" parTransId="{BF3A4977-339C-476E-BD8E-73D31D160A74}" sibTransId="{EA971E10-DEDB-4600-9AB9-0AE16AA65A6B}"/>
    <dgm:cxn modelId="{01F80F22-F74C-414B-B9AD-918F4FA59B0B}" type="presOf" srcId="{EBA9461A-FBC2-49AA-B655-75F1699C918B}" destId="{ABE62A00-07E4-454C-A915-BBA12A995B84}" srcOrd="0" destOrd="2" presId="urn:microsoft.com/office/officeart/2005/8/layout/hList2"/>
    <dgm:cxn modelId="{64F95225-678B-4DBC-81AD-FA5C6FEA3B1C}" srcId="{BB99F244-D561-4A9A-94C6-E8408FB585B6}" destId="{8015C9C2-B092-4FFA-9CF6-2E80B0B04617}" srcOrd="0" destOrd="0" parTransId="{F11FF64D-2BE1-4DB4-AC04-8DC61AD58F21}" sibTransId="{5BBE871C-69E3-4E64-B294-D77C3BDFFD7C}"/>
    <dgm:cxn modelId="{E2062826-3F9E-4A96-974B-38787E01622F}" type="presOf" srcId="{2B928EE8-4605-413C-8388-7A0A9024CC37}" destId="{657DCD99-27BD-4C97-B29F-0C4AD78D9B2A}" srcOrd="0" destOrd="0" presId="urn:microsoft.com/office/officeart/2005/8/layout/hList2"/>
    <dgm:cxn modelId="{6D304B26-8A1D-442B-9D08-6391EB469E42}" srcId="{3C6D3DE8-6831-4549-8262-7593E290DAF3}" destId="{27812723-86F1-4FA3-B3C8-21C89E5D7AFC}" srcOrd="0" destOrd="0" parTransId="{4223492F-D841-4F34-AC90-67353151833D}" sibTransId="{5CC6CE9E-8328-437F-80B5-2B65200919B0}"/>
    <dgm:cxn modelId="{E3BFAC26-4704-4552-B0E4-1B7FA5F5CC93}" type="presOf" srcId="{A22B5595-2883-4F40-983D-B8851FBDBD8F}" destId="{2424E492-7C75-4B07-A4DA-A00CD28D51E6}" srcOrd="0" destOrd="10" presId="urn:microsoft.com/office/officeart/2005/8/layout/hList2"/>
    <dgm:cxn modelId="{E425A92C-EA1C-4E5E-820E-71A0EE8A984F}" srcId="{D39CCB71-A1E8-4792-A966-F92F8167E7E8}" destId="{E4D8EAF8-3C5B-47A9-ACD4-F0586CE54CD5}" srcOrd="1" destOrd="0" parTransId="{95378EC8-5E47-47CF-AF49-80EB000EA106}" sibTransId="{0EB1508C-C633-41F1-AC0E-E8331BC940EC}"/>
    <dgm:cxn modelId="{926A552E-61D7-4D22-8BC8-81C92FDC4098}" type="presOf" srcId="{ADA4EF93-0F71-44D9-9B19-CE475363A3F4}" destId="{81011B53-0F0F-4162-B2AC-C240AF097031}" srcOrd="0" destOrd="2" presId="urn:microsoft.com/office/officeart/2005/8/layout/hList2"/>
    <dgm:cxn modelId="{9F99582F-33C0-4DEB-9BEB-57B7B1CFC728}" type="presOf" srcId="{3A9C1B9C-6B7A-4043-BF48-463266949640}" destId="{5C956F40-DA1B-4B44-BC69-EC69E432BCF0}" srcOrd="0" destOrd="0" presId="urn:microsoft.com/office/officeart/2005/8/layout/hList2"/>
    <dgm:cxn modelId="{14825C31-FBEB-438A-9909-D7CA76CAF067}" type="presOf" srcId="{34651F56-B299-43C9-B585-132816519DE2}" destId="{2424E492-7C75-4B07-A4DA-A00CD28D51E6}" srcOrd="0" destOrd="4" presId="urn:microsoft.com/office/officeart/2005/8/layout/hList2"/>
    <dgm:cxn modelId="{631DB633-9FB0-45BE-A6CE-1A66B6CC923E}" type="presOf" srcId="{E1954B0E-3021-4605-8712-77E1EAD5777F}" destId="{ABE62A00-07E4-454C-A915-BBA12A995B84}" srcOrd="0" destOrd="1" presId="urn:microsoft.com/office/officeart/2005/8/layout/hList2"/>
    <dgm:cxn modelId="{C22A7739-A164-4C67-9470-A5AEE1A5451F}" srcId="{3C6D3DE8-6831-4549-8262-7593E290DAF3}" destId="{1E81FD85-8EC5-4CDF-9A96-38F9FD151325}" srcOrd="2" destOrd="0" parTransId="{E77EDFDF-E5CF-4307-A169-051F1A553AB8}" sibTransId="{482FBF52-D6F9-40B7-822F-81A69830A23F}"/>
    <dgm:cxn modelId="{F6C89639-5ED3-42CA-AB66-AFDFD1363F7F}" srcId="{BB99F244-D561-4A9A-94C6-E8408FB585B6}" destId="{2B928EE8-4605-413C-8388-7A0A9024CC37}" srcOrd="2" destOrd="0" parTransId="{BD76078B-0CAC-45A0-B120-371D2D4BE0A2}" sibTransId="{D3F17FEB-043F-4715-9BF8-2BF2D91C019A}"/>
    <dgm:cxn modelId="{2B029C39-C9F0-40A8-A42A-D094679C5F2F}" srcId="{3A9C1B9C-6B7A-4043-BF48-463266949640}" destId="{16F90210-8C14-4768-AF6E-498D7872E736}" srcOrd="0" destOrd="0" parTransId="{D85B300B-106A-4D73-BF6D-784666CA905E}" sibTransId="{99CEF421-8362-424E-AA69-0DF4C37551B1}"/>
    <dgm:cxn modelId="{FF22673E-B881-4960-B0C3-567D9E921C6A}" srcId="{FD211A4F-697D-4D0D-B218-D02F195FFCE1}" destId="{7AB22263-CEF0-4246-B7F0-435BDFB66F7C}" srcOrd="0" destOrd="0" parTransId="{4BA7131C-D839-47CA-95C7-87E189E9C12A}" sibTransId="{2BE3B728-6D87-4ACE-AB14-39ACC28B5601}"/>
    <dgm:cxn modelId="{7330453F-2B55-4C28-A8AD-120E9B2B2EDA}" srcId="{2B928EE8-4605-413C-8388-7A0A9024CC37}" destId="{F70F8128-E201-4136-8284-DC8BBC326FE5}" srcOrd="3" destOrd="0" parTransId="{2F6C14FE-F6DF-42A3-8034-70D0432EDEE4}" sibTransId="{E1B2B90A-E8B5-4EFD-AD3C-ABA283F51139}"/>
    <dgm:cxn modelId="{EAE5B63F-7D29-494C-ADF9-218FA4E3D1A0}" type="presOf" srcId="{27812723-86F1-4FA3-B3C8-21C89E5D7AFC}" destId="{33B8ED00-C71F-449E-B3DD-73E5EE75A43D}" srcOrd="0" destOrd="0" presId="urn:microsoft.com/office/officeart/2005/8/layout/hList2"/>
    <dgm:cxn modelId="{4F9FB540-02FE-4490-A845-FC717ED702C7}" type="presOf" srcId="{DF9BDE9D-A515-4A43-9351-0470E757D8E2}" destId="{76753D6B-3334-43A1-80F8-D38BF179CD2C}" srcOrd="0" destOrd="3" presId="urn:microsoft.com/office/officeart/2005/8/layout/hList2"/>
    <dgm:cxn modelId="{88AFF640-56EE-46A7-BE34-83AC0239D52C}" type="presOf" srcId="{FD211A4F-697D-4D0D-B218-D02F195FFCE1}" destId="{438092CE-20C5-4D8A-A8E8-BD8924379635}" srcOrd="0" destOrd="0" presId="urn:microsoft.com/office/officeart/2005/8/layout/hList2"/>
    <dgm:cxn modelId="{D4282B5E-BBBC-4FC3-B5DC-AF075380CFD5}" type="presOf" srcId="{C138600E-1B28-4568-AC72-17DC6E3162DB}" destId="{76753D6B-3334-43A1-80F8-D38BF179CD2C}" srcOrd="0" destOrd="2" presId="urn:microsoft.com/office/officeart/2005/8/layout/hList2"/>
    <dgm:cxn modelId="{5A6C665E-6117-4450-A1EB-F3722F5769E1}" srcId="{D5EDE356-95DE-48FC-9D4A-5DA48A9F2192}" destId="{3AD25785-4CC4-4CCC-9F03-BFB76E37F64D}" srcOrd="6" destOrd="0" parTransId="{4C1E7F73-FC12-41CA-A85B-5BDF569A6983}" sibTransId="{E91B54D1-8D82-4A0F-A5B9-30AF9E7F7ED6}"/>
    <dgm:cxn modelId="{AE642141-3224-42C8-BFE9-66A8D9EC15A2}" srcId="{C52F676D-2B72-497F-933D-456D8830FC29}" destId="{6404B42A-2918-4524-A6ED-47D6CD3919A8}" srcOrd="1" destOrd="0" parTransId="{64BA195A-732B-4EEC-8A63-0C6D23C2DBFA}" sibTransId="{B3655673-2816-4E26-9DDE-321AB784EBF9}"/>
    <dgm:cxn modelId="{A33F1962-8AD2-4CF3-BF66-4C4ABC960BDF}" srcId="{D5EDE356-95DE-48FC-9D4A-5DA48A9F2192}" destId="{87EF8D97-B987-4EA5-8ED3-A6171B8DEC54}" srcOrd="5" destOrd="0" parTransId="{4AB007A6-9FC9-4C06-A57C-F69E4B50F0EB}" sibTransId="{457D0611-DFB0-49FD-B24A-36073A1E76A2}"/>
    <dgm:cxn modelId="{F9642262-0A54-44CB-95D8-5D87BBC91D6A}" srcId="{D5EDE356-95DE-48FC-9D4A-5DA48A9F2192}" destId="{FD0EB583-F0C1-49F1-9F8B-98CAD0DB72AE}" srcOrd="8" destOrd="0" parTransId="{0424B147-4409-411B-B6C7-A7C2F6C50E23}" sibTransId="{A47F56A0-4D60-4587-8E1F-3B8872FD17AF}"/>
    <dgm:cxn modelId="{5A3D7A64-046E-4353-BA36-B89DDB1CD346}" type="presOf" srcId="{85294A2D-6B62-47A3-9510-C4A39952F1A5}" destId="{76753D6B-3334-43A1-80F8-D38BF179CD2C}" srcOrd="0" destOrd="4" presId="urn:microsoft.com/office/officeart/2005/8/layout/hList2"/>
    <dgm:cxn modelId="{1A6A8F44-CA12-4456-9820-3E2278E67282}" srcId="{BB99F244-D561-4A9A-94C6-E8408FB585B6}" destId="{FD211A4F-697D-4D0D-B218-D02F195FFCE1}" srcOrd="3" destOrd="0" parTransId="{E9D7FE61-01E5-4FE3-A289-4F6F305D33DC}" sibTransId="{61F577AC-6244-4076-9AA1-4249D060AD92}"/>
    <dgm:cxn modelId="{D0C06D46-6721-4425-ABDC-BAD6F894EB4F}" type="presOf" srcId="{7DC26187-2F9E-49BD-9F7A-0DB78B88C866}" destId="{76753D6B-3334-43A1-80F8-D38BF179CD2C}" srcOrd="0" destOrd="1" presId="urn:microsoft.com/office/officeart/2005/8/layout/hList2"/>
    <dgm:cxn modelId="{6FA53247-4C29-46ED-9E20-16255B0F7219}" srcId="{D39CCB71-A1E8-4792-A966-F92F8167E7E8}" destId="{A32CEF3D-A68A-4D9E-B8F2-C29AEA64DEA1}" srcOrd="2" destOrd="0" parTransId="{39C2CD56-835F-431C-93CE-D00CE0F82296}" sibTransId="{62FA8CBB-3EA2-49C6-90A4-9BF7EBE95617}"/>
    <dgm:cxn modelId="{DFE7BC47-20D4-47B2-8EAB-B6BC4A115CCF}" srcId="{FD211A4F-697D-4D0D-B218-D02F195FFCE1}" destId="{C138600E-1B28-4568-AC72-17DC6E3162DB}" srcOrd="2" destOrd="0" parTransId="{72053FF2-8B74-49F8-B300-C197C5A8E639}" sibTransId="{3EC6F6CC-821E-4F58-BC1E-DCCBEA97A720}"/>
    <dgm:cxn modelId="{BC37B24A-89B1-4760-BDB3-276D6705A04B}" type="presOf" srcId="{5037E10D-3DE0-4BB4-84F7-2065EAE0E85C}" destId="{2424E492-7C75-4B07-A4DA-A00CD28D51E6}" srcOrd="0" destOrd="7" presId="urn:microsoft.com/office/officeart/2005/8/layout/hList2"/>
    <dgm:cxn modelId="{A8462B4B-9002-46B7-A21D-046636CFAE01}" srcId="{D39CCB71-A1E8-4792-A966-F92F8167E7E8}" destId="{34651F56-B299-43C9-B585-132816519DE2}" srcOrd="4" destOrd="0" parTransId="{825BC710-BC4F-4B2C-A383-580F306E95A2}" sibTransId="{C5335A5C-B335-4C04-A78E-2C806F791121}"/>
    <dgm:cxn modelId="{AF80ED6B-AEBF-4263-874C-FC6CA532422D}" type="presOf" srcId="{751C7ECF-B750-49CF-8C85-CF1461893088}" destId="{2424E492-7C75-4B07-A4DA-A00CD28D51E6}" srcOrd="0" destOrd="0" presId="urn:microsoft.com/office/officeart/2005/8/layout/hList2"/>
    <dgm:cxn modelId="{6561646C-65BE-4AA4-BCDD-9E00BBA31270}" type="presOf" srcId="{4BD7856A-45C3-4B86-BE80-83DAA51D52E8}" destId="{ABE62A00-07E4-454C-A915-BBA12A995B84}" srcOrd="0" destOrd="4" presId="urn:microsoft.com/office/officeart/2005/8/layout/hList2"/>
    <dgm:cxn modelId="{C2F6A34D-9381-467C-94CE-58DC4A269733}" srcId="{FD211A4F-697D-4D0D-B218-D02F195FFCE1}" destId="{85294A2D-6B62-47A3-9510-C4A39952F1A5}" srcOrd="4" destOrd="0" parTransId="{386221CC-6D8F-4CD6-83AC-FF18EBB977EC}" sibTransId="{B8F37B78-AF67-4B59-817F-1A9ADEDDCC39}"/>
    <dgm:cxn modelId="{E142A16E-62C9-460B-80F4-42D28A4E2785}" type="presOf" srcId="{05B6A1B4-80AE-40D0-AB38-5BAB2A594813}" destId="{33B8ED00-C71F-449E-B3DD-73E5EE75A43D}" srcOrd="0" destOrd="1" presId="urn:microsoft.com/office/officeart/2005/8/layout/hList2"/>
    <dgm:cxn modelId="{71BE064F-9090-4A3B-9527-3478F0305FB7}" type="presOf" srcId="{1E81FD85-8EC5-4CDF-9A96-38F9FD151325}" destId="{33B8ED00-C71F-449E-B3DD-73E5EE75A43D}" srcOrd="0" destOrd="2" presId="urn:microsoft.com/office/officeart/2005/8/layout/hList2"/>
    <dgm:cxn modelId="{448CAA6F-1804-46EA-8ABC-7B6E4439A793}" type="presOf" srcId="{E6F8CF22-E19C-4AF7-BF17-C06787F2ECC5}" destId="{81011B53-0F0F-4162-B2AC-C240AF097031}" srcOrd="0" destOrd="8" presId="urn:microsoft.com/office/officeart/2005/8/layout/hList2"/>
    <dgm:cxn modelId="{2741EC70-1D17-41F0-A493-3640C1EFAEC1}" type="presOf" srcId="{6C39991E-1C0C-4106-B8CB-4DFF68E2E3EE}" destId="{ABE62A00-07E4-454C-A915-BBA12A995B84}" srcOrd="0" destOrd="0" presId="urn:microsoft.com/office/officeart/2005/8/layout/hList2"/>
    <dgm:cxn modelId="{40774572-8D65-4AE8-9881-0BCCB8268616}" type="presOf" srcId="{52CE5AD7-7A08-4B7E-8C9A-D8292577EA4B}" destId="{81011B53-0F0F-4162-B2AC-C240AF097031}" srcOrd="0" destOrd="11" presId="urn:microsoft.com/office/officeart/2005/8/layout/hList2"/>
    <dgm:cxn modelId="{97022053-90F0-422D-8F50-D233FCCA050C}" srcId="{C52F676D-2B72-497F-933D-456D8830FC29}" destId="{644C6543-3467-43B4-890D-255448843B4A}" srcOrd="0" destOrd="0" parTransId="{EED92764-148C-465C-8F45-99B93D8910C0}" sibTransId="{EBF56E5D-E6B8-4C9B-AABC-A96B370806B2}"/>
    <dgm:cxn modelId="{D6FCFF53-75B0-4320-A503-942589D4BDA6}" srcId="{FD211A4F-697D-4D0D-B218-D02F195FFCE1}" destId="{7DC26187-2F9E-49BD-9F7A-0DB78B88C866}" srcOrd="1" destOrd="0" parTransId="{1904B6D5-A0D7-4A03-B6CA-152955162CA9}" sibTransId="{D5A45EE7-D17E-4058-B996-B1129A546BBD}"/>
    <dgm:cxn modelId="{42FA0D74-A82C-4C0F-B007-8132AED943A0}" type="presOf" srcId="{423B437F-4FEF-442E-BC78-9233BDCA62C7}" destId="{2424E492-7C75-4B07-A4DA-A00CD28D51E6}" srcOrd="0" destOrd="3" presId="urn:microsoft.com/office/officeart/2005/8/layout/hList2"/>
    <dgm:cxn modelId="{37FACB77-B731-4E69-BA69-FDB1F3205C52}" type="presOf" srcId="{E9420A70-550D-4A47-B10B-57A6FCBCB897}" destId="{81011B53-0F0F-4162-B2AC-C240AF097031}" srcOrd="0" destOrd="4" presId="urn:microsoft.com/office/officeart/2005/8/layout/hList2"/>
    <dgm:cxn modelId="{B8D29478-5949-4135-8AD7-0DBE2C1017BC}" type="presOf" srcId="{D5EDE356-95DE-48FC-9D4A-5DA48A9F2192}" destId="{81011B53-0F0F-4162-B2AC-C240AF097031}" srcOrd="0" destOrd="0" presId="urn:microsoft.com/office/officeart/2005/8/layout/hList2"/>
    <dgm:cxn modelId="{ACDE5679-EE96-40CC-8A77-26E3BA1CF3ED}" type="presOf" srcId="{1C54D614-D37E-48F8-B685-BA1C70A142A5}" destId="{2424E492-7C75-4B07-A4DA-A00CD28D51E6}" srcOrd="0" destOrd="6" presId="urn:microsoft.com/office/officeart/2005/8/layout/hList2"/>
    <dgm:cxn modelId="{C2D3C27A-4BA9-4831-B22A-F068DD9FBA31}" type="presOf" srcId="{7AB22263-CEF0-4246-B7F0-435BDFB66F7C}" destId="{76753D6B-3334-43A1-80F8-D38BF179CD2C}" srcOrd="0" destOrd="0" presId="urn:microsoft.com/office/officeart/2005/8/layout/hList2"/>
    <dgm:cxn modelId="{80990682-AB8B-49B2-AB27-284CD93EF70B}" type="presOf" srcId="{E4D8EAF8-3C5B-47A9-ACD4-F0586CE54CD5}" destId="{2424E492-7C75-4B07-A4DA-A00CD28D51E6}" srcOrd="0" destOrd="1" presId="urn:microsoft.com/office/officeart/2005/8/layout/hList2"/>
    <dgm:cxn modelId="{EBB7A385-42EC-4CBA-A7BF-7F20312CD724}" srcId="{D5EDE356-95DE-48FC-9D4A-5DA48A9F2192}" destId="{ADA4EF93-0F71-44D9-9B19-CE475363A3F4}" srcOrd="1" destOrd="0" parTransId="{8D30E5FF-717C-407E-A6D3-A7F4A956AA60}" sibTransId="{C4718044-F874-4812-93BD-49D951A39E85}"/>
    <dgm:cxn modelId="{B273BC8E-8F19-47FD-86B8-DFABB4C304D3}" srcId="{D39CCB71-A1E8-4792-A966-F92F8167E7E8}" destId="{30CF8EDB-ABA6-4D35-BA9F-27EF2CD5810B}" srcOrd="9" destOrd="0" parTransId="{EBE834E1-4D58-4C2D-86E4-23A90E8BB6E9}" sibTransId="{F40BAE17-1A9E-4B4F-B8A9-4DF3467F71FE}"/>
    <dgm:cxn modelId="{16E75390-E64D-4296-B207-7997B6721EFC}" srcId="{FD211A4F-697D-4D0D-B218-D02F195FFCE1}" destId="{DF9BDE9D-A515-4A43-9351-0470E757D8E2}" srcOrd="3" destOrd="0" parTransId="{F8FB7425-16B2-4194-BC35-26AB04F4438C}" sibTransId="{6087EF18-9C18-4BBB-ACF1-B4F1AA75A0CD}"/>
    <dgm:cxn modelId="{25D75691-604B-472C-8B1F-EEDA6ED8FB1F}" srcId="{2B928EE8-4605-413C-8388-7A0A9024CC37}" destId="{EBA9461A-FBC2-49AA-B655-75F1699C918B}" srcOrd="2" destOrd="0" parTransId="{E5C45551-B290-4698-9CE5-16C3894A6EEF}" sibTransId="{01D91794-C373-48DD-9F96-D027C9DB6CD8}"/>
    <dgm:cxn modelId="{FB977D95-36E2-44CD-A46E-4B38BCC0C789}" srcId="{D5EDE356-95DE-48FC-9D4A-5DA48A9F2192}" destId="{3645F49C-570A-462E-82EC-A811713DCA22}" srcOrd="2" destOrd="0" parTransId="{F233C33A-7105-4928-99C4-B9D94CF00F07}" sibTransId="{B61F537E-ED74-4B1C-8131-A2120F0BD159}"/>
    <dgm:cxn modelId="{53E5FF96-21C3-4DB7-A12E-EE9384D9CF6D}" srcId="{2B928EE8-4605-413C-8388-7A0A9024CC37}" destId="{E1954B0E-3021-4605-8712-77E1EAD5777F}" srcOrd="1" destOrd="0" parTransId="{2E5B64D6-6E4E-4870-9F55-EFD9176E03EA}" sibTransId="{2D8B35E7-88B7-47FF-8002-33FB7404F49C}"/>
    <dgm:cxn modelId="{B70D2D97-8DDD-4AC3-9A55-894AB2A8135D}" type="presOf" srcId="{C52F676D-2B72-497F-933D-456D8830FC29}" destId="{17D11B14-11CA-4B9F-9340-4B4C18F6443A}" srcOrd="0" destOrd="0" presId="urn:microsoft.com/office/officeart/2005/8/layout/hList2"/>
    <dgm:cxn modelId="{00876E9A-199F-4DEA-8BB3-AE3D87527C1C}" srcId="{D39CCB71-A1E8-4792-A966-F92F8167E7E8}" destId="{751C7ECF-B750-49CF-8C85-CF1461893088}" srcOrd="0" destOrd="0" parTransId="{1FB0BEC0-0AA3-4E6C-A0B9-610AA0D26C13}" sibTransId="{C38F4A40-B4DB-4477-B2C3-AC8D5C4A9B16}"/>
    <dgm:cxn modelId="{66709A9C-F6DA-4CDE-ADCF-2518DAC05DB7}" type="presOf" srcId="{6404B42A-2918-4524-A6ED-47D6CD3919A8}" destId="{26CBE46F-54A2-4EC3-A921-31B02D89471E}" srcOrd="0" destOrd="1" presId="urn:microsoft.com/office/officeart/2005/8/layout/hList2"/>
    <dgm:cxn modelId="{475A289F-2C03-45D9-8454-8A2650B1BD57}" srcId="{D5EDE356-95DE-48FC-9D4A-5DA48A9F2192}" destId="{E9420A70-550D-4A47-B10B-57A6FCBCB897}" srcOrd="3" destOrd="0" parTransId="{53AD6310-FCC8-41AD-8EAE-DAAB2B0021D9}" sibTransId="{820580CA-699E-4400-83AE-F07858938631}"/>
    <dgm:cxn modelId="{502C7EA0-5E34-45B3-94CD-7B441D18B576}" type="presOf" srcId="{FD0EB583-F0C1-49F1-9F8B-98CAD0DB72AE}" destId="{81011B53-0F0F-4162-B2AC-C240AF097031}" srcOrd="0" destOrd="9" presId="urn:microsoft.com/office/officeart/2005/8/layout/hList2"/>
    <dgm:cxn modelId="{8C1D95A3-F33C-42CA-9126-6682F2DCE10A}" srcId="{D5EDE356-95DE-48FC-9D4A-5DA48A9F2192}" destId="{D76847C9-48A9-4D83-9DA2-6C15406462FF}" srcOrd="4" destOrd="0" parTransId="{7150C827-04C9-49D6-B94D-A1F16596985B}" sibTransId="{45EE7261-97FE-411A-BD1D-0B98514ABFC7}"/>
    <dgm:cxn modelId="{7AB33BA5-4FF3-4E74-A485-EE220C39B6BB}" type="presOf" srcId="{553EEFC2-B8C1-4FF1-81E3-E8B0AF7B3A08}" destId="{ABE62A00-07E4-454C-A915-BBA12A995B84}" srcOrd="0" destOrd="5" presId="urn:microsoft.com/office/officeart/2005/8/layout/hList2"/>
    <dgm:cxn modelId="{AB068FA6-0909-48D4-947E-43A04203E812}" srcId="{BB99F244-D561-4A9A-94C6-E8408FB585B6}" destId="{3C6D3DE8-6831-4549-8262-7593E290DAF3}" srcOrd="4" destOrd="0" parTransId="{E580FBD7-ABBF-4C50-852E-257311CF38EC}" sibTransId="{2DCCB51E-A925-499E-9659-6EF32AC9248F}"/>
    <dgm:cxn modelId="{D72DABAD-4F1C-4D3A-A369-DDB3283E7127}" type="presOf" srcId="{3C6D3DE8-6831-4549-8262-7593E290DAF3}" destId="{43A4A816-79E1-45D5-A089-56DD2A5B5C4B}" srcOrd="0" destOrd="0" presId="urn:microsoft.com/office/officeart/2005/8/layout/hList2"/>
    <dgm:cxn modelId="{C60FA0AF-2DAF-4F38-AF4C-10B8C1937862}" type="presOf" srcId="{8015C9C2-B092-4FFA-9CF6-2E80B0B04617}" destId="{1B8AA29B-42C9-4E9F-811A-A3356ADAB4CB}" srcOrd="0" destOrd="0" presId="urn:microsoft.com/office/officeart/2005/8/layout/hList2"/>
    <dgm:cxn modelId="{EBD8ACB3-656F-4DD7-87EE-7C1E23F89163}" srcId="{C52F676D-2B72-497F-933D-456D8830FC29}" destId="{EEA3F20D-C4CB-4AA4-A764-21F62A014CEA}" srcOrd="2" destOrd="0" parTransId="{5811E61F-6D2A-4933-9A6C-64BC371C4846}" sibTransId="{8631199F-D902-4B71-B507-87A4510DB358}"/>
    <dgm:cxn modelId="{093DE0B4-25D5-411A-9FA8-20BDA8471A3A}" srcId="{D5EDE356-95DE-48FC-9D4A-5DA48A9F2192}" destId="{0127E956-BB6A-4E4E-B778-3113C2DFCD89}" srcOrd="0" destOrd="0" parTransId="{211DD01B-B4A6-4735-8702-C66E3EEC2232}" sibTransId="{D477E170-1597-4627-B577-0095F5B7456C}"/>
    <dgm:cxn modelId="{D56B0DC0-9F02-4C83-BD45-84CDEE7398F9}" type="presOf" srcId="{16F90210-8C14-4768-AF6E-498D7872E736}" destId="{ADC3E9AE-2E30-4A64-B9CA-AB7B232C8347}" srcOrd="0" destOrd="0" presId="urn:microsoft.com/office/officeart/2005/8/layout/hList2"/>
    <dgm:cxn modelId="{78A33BC0-074F-42B7-B8FB-659B5539FE7C}" srcId="{BB99F244-D561-4A9A-94C6-E8408FB585B6}" destId="{C52F676D-2B72-497F-933D-456D8830FC29}" srcOrd="6" destOrd="0" parTransId="{8608524A-71A8-48AA-B877-1B148A92AC10}" sibTransId="{CECAC645-9BB2-4540-8AFE-6056B594313B}"/>
    <dgm:cxn modelId="{D3AD73C0-D927-4AED-B89B-140E710354C5}" type="presOf" srcId="{411B40CF-AC85-4CDA-99C6-E6E293EACF99}" destId="{81011B53-0F0F-4162-B2AC-C240AF097031}" srcOrd="0" destOrd="12" presId="urn:microsoft.com/office/officeart/2005/8/layout/hList2"/>
    <dgm:cxn modelId="{818E36C5-68CE-43D5-8E79-BC6E1476506B}" srcId="{D39CCB71-A1E8-4792-A966-F92F8167E7E8}" destId="{A22B5595-2883-4F40-983D-B8851FBDBD8F}" srcOrd="10" destOrd="0" parTransId="{B850CB9C-027E-40AE-AB98-D7DDA0FC6CDB}" sibTransId="{A54889F2-F4F0-41D6-8088-E778BC58C4EC}"/>
    <dgm:cxn modelId="{F8FA5BC8-9F5C-47E4-A165-6403C336F64F}" srcId="{2B928EE8-4605-413C-8388-7A0A9024CC37}" destId="{553EEFC2-B8C1-4FF1-81E3-E8B0AF7B3A08}" srcOrd="5" destOrd="0" parTransId="{E44B497F-6D52-442F-A875-8A956F86EE4D}" sibTransId="{D2CD070F-D9E0-48FE-939C-E86A87267B8F}"/>
    <dgm:cxn modelId="{81A0F2CA-B914-4714-8E1C-E881BF041903}" type="presOf" srcId="{D76847C9-48A9-4D83-9DA2-6C15406462FF}" destId="{81011B53-0F0F-4162-B2AC-C240AF097031}" srcOrd="0" destOrd="5" presId="urn:microsoft.com/office/officeart/2005/8/layout/hList2"/>
    <dgm:cxn modelId="{43F262CB-EF0D-4BE1-8CC1-684A54056A91}" srcId="{3C6D3DE8-6831-4549-8262-7593E290DAF3}" destId="{05B6A1B4-80AE-40D0-AB38-5BAB2A594813}" srcOrd="1" destOrd="0" parTransId="{E3E9CFD1-6101-4D6C-9FB6-B7B522F8B5BB}" sibTransId="{8A4B30DC-678F-418D-AF65-0D532470F300}"/>
    <dgm:cxn modelId="{3E02C7CB-7370-4754-AF50-F7595A59899E}" srcId="{2B928EE8-4605-413C-8388-7A0A9024CC37}" destId="{378172E7-7140-4940-AC45-0C0A11D1363E}" srcOrd="6" destOrd="0" parTransId="{311F30E6-15AD-4B04-A734-7508D3C75B39}" sibTransId="{03440D95-D5CE-4F5E-9779-8683015FDE8B}"/>
    <dgm:cxn modelId="{EC10D7CB-2193-4CE4-9DA1-7C406BC1D0D4}" type="presOf" srcId="{0127E956-BB6A-4E4E-B778-3113C2DFCD89}" destId="{81011B53-0F0F-4162-B2AC-C240AF097031}" srcOrd="0" destOrd="1" presId="urn:microsoft.com/office/officeart/2005/8/layout/hList2"/>
    <dgm:cxn modelId="{22D02ACD-AF31-4877-BCB5-028C681D2A19}" type="presOf" srcId="{F70F8128-E201-4136-8284-DC8BBC326FE5}" destId="{ABE62A00-07E4-454C-A915-BBA12A995B84}" srcOrd="0" destOrd="3" presId="urn:microsoft.com/office/officeart/2005/8/layout/hList2"/>
    <dgm:cxn modelId="{52B8C0CE-9748-4DA1-960D-84F49837CD58}" type="presOf" srcId="{EEA3F20D-C4CB-4AA4-A764-21F62A014CEA}" destId="{26CBE46F-54A2-4EC3-A921-31B02D89471E}" srcOrd="0" destOrd="2" presId="urn:microsoft.com/office/officeart/2005/8/layout/hList2"/>
    <dgm:cxn modelId="{8D5950D1-2B54-4FEA-AFCA-F9E366A135AA}" type="presOf" srcId="{3645F49C-570A-462E-82EC-A811713DCA22}" destId="{81011B53-0F0F-4162-B2AC-C240AF097031}" srcOrd="0" destOrd="3" presId="urn:microsoft.com/office/officeart/2005/8/layout/hList2"/>
    <dgm:cxn modelId="{86BCF5D3-2F28-49BE-A61F-4A6FF14A54CD}" type="presOf" srcId="{D39CCB71-A1E8-4792-A966-F92F8167E7E8}" destId="{0F95A7B2-0765-4A09-97E9-AD8C8AF36BCA}" srcOrd="0" destOrd="0" presId="urn:microsoft.com/office/officeart/2005/8/layout/hList2"/>
    <dgm:cxn modelId="{91EA06E0-BAAD-4213-AA17-68D9C03466F8}" srcId="{2B928EE8-4605-413C-8388-7A0A9024CC37}" destId="{6C39991E-1C0C-4106-B8CB-4DFF68E2E3EE}" srcOrd="0" destOrd="0" parTransId="{D1D3A994-9E2D-4C75-8D45-D58A7BB0198A}" sibTransId="{1DDECA46-01BD-4179-8073-1DE7EB4A0594}"/>
    <dgm:cxn modelId="{4E53E7E1-B088-4F67-A339-E45967F8EC4A}" srcId="{D39CCB71-A1E8-4792-A966-F92F8167E7E8}" destId="{423B437F-4FEF-442E-BC78-9233BDCA62C7}" srcOrd="3" destOrd="0" parTransId="{0A2D9A84-88C6-405B-B38F-34A7950B4593}" sibTransId="{93A1A043-2A63-4C6E-8BF4-8385DBA9790E}"/>
    <dgm:cxn modelId="{D05C5AE4-367E-4E14-BFAB-EFFF8ADC8A7A}" srcId="{BB99F244-D561-4A9A-94C6-E8408FB585B6}" destId="{3A9C1B9C-6B7A-4043-BF48-463266949640}" srcOrd="5" destOrd="0" parTransId="{FE16B2ED-57D4-40C5-BED6-A1CE2B3A6033}" sibTransId="{59599738-C770-4638-85D8-AAAFEEBD163C}"/>
    <dgm:cxn modelId="{CD0D87E5-9F5B-43F1-809A-08481475B9BC}" type="presOf" srcId="{BB99F244-D561-4A9A-94C6-E8408FB585B6}" destId="{5022D170-1CFF-4654-BDD6-D0DE20D56B22}" srcOrd="0" destOrd="0" presId="urn:microsoft.com/office/officeart/2005/8/layout/hList2"/>
    <dgm:cxn modelId="{DF37EFEA-5A6A-4D33-AB2C-F34604FC5571}" srcId="{D5EDE356-95DE-48FC-9D4A-5DA48A9F2192}" destId="{1D02B64C-90A7-4A37-BAC3-60B17D1EB3DF}" srcOrd="9" destOrd="0" parTransId="{5E62A97D-27D1-44B5-8F3C-52FAEAF7EB52}" sibTransId="{C350329A-F627-43D4-AADB-4BB7602BDC39}"/>
    <dgm:cxn modelId="{BC2B61EB-107D-439F-BDB2-E53CA43E467F}" srcId="{D5EDE356-95DE-48FC-9D4A-5DA48A9F2192}" destId="{411B40CF-AC85-4CDA-99C6-E6E293EACF99}" srcOrd="11" destOrd="0" parTransId="{0FF15B7C-F5EE-4496-B4E9-98A660DC6E9B}" sibTransId="{22FD59C0-9B30-42B6-8308-63169DE3325D}"/>
    <dgm:cxn modelId="{930104EC-C0B6-4B50-8E70-EC166B8175E5}" srcId="{D39CCB71-A1E8-4792-A966-F92F8167E7E8}" destId="{1C54D614-D37E-48F8-B685-BA1C70A142A5}" srcOrd="6" destOrd="0" parTransId="{2F5BFA85-2E58-4DD5-9F7B-C6AA8F051EE2}" sibTransId="{034290BF-AF90-4D86-8D5C-17644BF58C2E}"/>
    <dgm:cxn modelId="{EFB7F8F4-4618-4B7D-B6B7-6DA12355F202}" srcId="{D5EDE356-95DE-48FC-9D4A-5DA48A9F2192}" destId="{52CE5AD7-7A08-4B7E-8C9A-D8292577EA4B}" srcOrd="10" destOrd="0" parTransId="{1ACE4BB5-8D32-452F-AF4B-8EE4E9736668}" sibTransId="{1AF3F267-1C68-4308-ADFA-A503E63487A5}"/>
    <dgm:cxn modelId="{D4B900F5-AA99-418F-A0D0-C069221EC6C5}" type="presOf" srcId="{30CF8EDB-ABA6-4D35-BA9F-27EF2CD5810B}" destId="{2424E492-7C75-4B07-A4DA-A00CD28D51E6}" srcOrd="0" destOrd="9" presId="urn:microsoft.com/office/officeart/2005/8/layout/hList2"/>
    <dgm:cxn modelId="{FC8F6CF5-18B4-4D9E-AA0D-F02996C9A971}" type="presOf" srcId="{378172E7-7140-4940-AC45-0C0A11D1363E}" destId="{ABE62A00-07E4-454C-A915-BBA12A995B84}" srcOrd="0" destOrd="6" presId="urn:microsoft.com/office/officeart/2005/8/layout/hList2"/>
    <dgm:cxn modelId="{FA491BF6-0324-47EA-89EA-D6911196B08F}" srcId="{D5EDE356-95DE-48FC-9D4A-5DA48A9F2192}" destId="{E6F8CF22-E19C-4AF7-BF17-C06787F2ECC5}" srcOrd="7" destOrd="0" parTransId="{FA4A552B-F29E-4418-A0B2-726920DAB238}" sibTransId="{DA61FCD6-6773-4DB5-8C31-653644B90234}"/>
    <dgm:cxn modelId="{E324B6F7-5057-4A8F-B5E6-63FE3E09EAB4}" type="presOf" srcId="{87EF8D97-B987-4EA5-8ED3-A6171B8DEC54}" destId="{81011B53-0F0F-4162-B2AC-C240AF097031}" srcOrd="0" destOrd="6" presId="urn:microsoft.com/office/officeart/2005/8/layout/hList2"/>
    <dgm:cxn modelId="{FDBEC4F8-5F21-4C87-922E-60C8BC917590}" srcId="{BB99F244-D561-4A9A-94C6-E8408FB585B6}" destId="{D39CCB71-A1E8-4792-A966-F92F8167E7E8}" srcOrd="1" destOrd="0" parTransId="{D9B4E26A-7B47-4450-9E09-D82651DCF79E}" sibTransId="{88C32869-CFAF-475D-8C41-77EE925EFE68}"/>
    <dgm:cxn modelId="{93CEF0FC-C54C-4376-944B-AD453C5D811B}" type="presOf" srcId="{3AD25785-4CC4-4CCC-9F03-BFB76E37F64D}" destId="{81011B53-0F0F-4162-B2AC-C240AF097031}" srcOrd="0" destOrd="7" presId="urn:microsoft.com/office/officeart/2005/8/layout/hList2"/>
    <dgm:cxn modelId="{214903FF-0D4A-4F9D-ABAA-CB1736931108}" srcId="{2B928EE8-4605-413C-8388-7A0A9024CC37}" destId="{4BD7856A-45C3-4B86-BE80-83DAA51D52E8}" srcOrd="4" destOrd="0" parTransId="{652131A4-41FD-4F45-9457-4ED4FA099C9D}" sibTransId="{AECB0B82-BCCC-4180-B365-780BF4691A4A}"/>
    <dgm:cxn modelId="{FEDD65DD-F86C-426E-9372-EEC65A96B88A}" type="presParOf" srcId="{5022D170-1CFF-4654-BDD6-D0DE20D56B22}" destId="{B43CCF99-9911-453E-ACB9-8AD6BEB6B21D}" srcOrd="0" destOrd="0" presId="urn:microsoft.com/office/officeart/2005/8/layout/hList2"/>
    <dgm:cxn modelId="{D61CA7AE-58D5-4F2F-A32E-06AF8A440649}" type="presParOf" srcId="{B43CCF99-9911-453E-ACB9-8AD6BEB6B21D}" destId="{C31027B1-8B09-4634-BFFD-71CB63D4FDF8}" srcOrd="0" destOrd="0" presId="urn:microsoft.com/office/officeart/2005/8/layout/hList2"/>
    <dgm:cxn modelId="{D5AEFF07-FA0F-4864-930C-C636DFC534E4}" type="presParOf" srcId="{B43CCF99-9911-453E-ACB9-8AD6BEB6B21D}" destId="{81011B53-0F0F-4162-B2AC-C240AF097031}" srcOrd="1" destOrd="0" presId="urn:microsoft.com/office/officeart/2005/8/layout/hList2"/>
    <dgm:cxn modelId="{AACA8A04-6C32-4B4C-9DC8-FD0EDFD63458}" type="presParOf" srcId="{B43CCF99-9911-453E-ACB9-8AD6BEB6B21D}" destId="{1B8AA29B-42C9-4E9F-811A-A3356ADAB4CB}" srcOrd="2" destOrd="0" presId="urn:microsoft.com/office/officeart/2005/8/layout/hList2"/>
    <dgm:cxn modelId="{BF364771-71B3-4248-A2ED-EB0E534D3AA0}" type="presParOf" srcId="{5022D170-1CFF-4654-BDD6-D0DE20D56B22}" destId="{B8FD78A1-9BBB-4E0F-A416-AB9D014954DA}" srcOrd="1" destOrd="0" presId="urn:microsoft.com/office/officeart/2005/8/layout/hList2"/>
    <dgm:cxn modelId="{F14559BB-356D-43BE-8C24-DEA09CB6257B}" type="presParOf" srcId="{5022D170-1CFF-4654-BDD6-D0DE20D56B22}" destId="{0F6FD715-9EDD-4E18-8646-36273FB74DD5}" srcOrd="2" destOrd="0" presId="urn:microsoft.com/office/officeart/2005/8/layout/hList2"/>
    <dgm:cxn modelId="{1C839F0F-DF2C-4408-B077-BEDDD1653C31}" type="presParOf" srcId="{0F6FD715-9EDD-4E18-8646-36273FB74DD5}" destId="{8CB79737-E305-48ED-B05D-03B7D2C550C6}" srcOrd="0" destOrd="0" presId="urn:microsoft.com/office/officeart/2005/8/layout/hList2"/>
    <dgm:cxn modelId="{7B26AF80-5B66-468C-8BD1-80B74CD8DA82}" type="presParOf" srcId="{0F6FD715-9EDD-4E18-8646-36273FB74DD5}" destId="{2424E492-7C75-4B07-A4DA-A00CD28D51E6}" srcOrd="1" destOrd="0" presId="urn:microsoft.com/office/officeart/2005/8/layout/hList2"/>
    <dgm:cxn modelId="{FC80C64E-99E3-4386-9F93-A04864CA33E9}" type="presParOf" srcId="{0F6FD715-9EDD-4E18-8646-36273FB74DD5}" destId="{0F95A7B2-0765-4A09-97E9-AD8C8AF36BCA}" srcOrd="2" destOrd="0" presId="urn:microsoft.com/office/officeart/2005/8/layout/hList2"/>
    <dgm:cxn modelId="{CD325A41-ADFE-411C-B7C8-813BAA5E8DF4}" type="presParOf" srcId="{5022D170-1CFF-4654-BDD6-D0DE20D56B22}" destId="{D2C0623E-B06E-4B73-BBEE-1583C4D5EAB9}" srcOrd="3" destOrd="0" presId="urn:microsoft.com/office/officeart/2005/8/layout/hList2"/>
    <dgm:cxn modelId="{6F684B44-61E2-4712-ABB6-557B6765AC84}" type="presParOf" srcId="{5022D170-1CFF-4654-BDD6-D0DE20D56B22}" destId="{A4CE46E1-9E91-47E8-8887-552D6D987704}" srcOrd="4" destOrd="0" presId="urn:microsoft.com/office/officeart/2005/8/layout/hList2"/>
    <dgm:cxn modelId="{E8720AC9-5215-4AD7-8447-522242298633}" type="presParOf" srcId="{A4CE46E1-9E91-47E8-8887-552D6D987704}" destId="{E5E09D59-8798-4664-85B7-57613726261B}" srcOrd="0" destOrd="0" presId="urn:microsoft.com/office/officeart/2005/8/layout/hList2"/>
    <dgm:cxn modelId="{A4132F80-CAF9-451D-80FF-44AB09F96600}" type="presParOf" srcId="{A4CE46E1-9E91-47E8-8887-552D6D987704}" destId="{ABE62A00-07E4-454C-A915-BBA12A995B84}" srcOrd="1" destOrd="0" presId="urn:microsoft.com/office/officeart/2005/8/layout/hList2"/>
    <dgm:cxn modelId="{4EE5B3AB-6613-4D6C-AB88-0EACE04BB604}" type="presParOf" srcId="{A4CE46E1-9E91-47E8-8887-552D6D987704}" destId="{657DCD99-27BD-4C97-B29F-0C4AD78D9B2A}" srcOrd="2" destOrd="0" presId="urn:microsoft.com/office/officeart/2005/8/layout/hList2"/>
    <dgm:cxn modelId="{F7BBF17F-4FB1-45F5-B919-D91A6987FAF8}" type="presParOf" srcId="{5022D170-1CFF-4654-BDD6-D0DE20D56B22}" destId="{C076FCE9-6545-4F07-BE12-26687606417D}" srcOrd="5" destOrd="0" presId="urn:microsoft.com/office/officeart/2005/8/layout/hList2"/>
    <dgm:cxn modelId="{EE2C2B17-C5AF-40C9-8481-F8F589D9805E}" type="presParOf" srcId="{5022D170-1CFF-4654-BDD6-D0DE20D56B22}" destId="{D577CFFB-915F-47FD-B0A1-DD5C829EDF73}" srcOrd="6" destOrd="0" presId="urn:microsoft.com/office/officeart/2005/8/layout/hList2"/>
    <dgm:cxn modelId="{637068D6-2812-44F5-8EC9-4D3697EEF488}" type="presParOf" srcId="{D577CFFB-915F-47FD-B0A1-DD5C829EDF73}" destId="{8D4DF53C-D378-4134-A7CA-CD8DB701447C}" srcOrd="0" destOrd="0" presId="urn:microsoft.com/office/officeart/2005/8/layout/hList2"/>
    <dgm:cxn modelId="{BAAFAE60-B170-47ED-86F9-5BF395B399FF}" type="presParOf" srcId="{D577CFFB-915F-47FD-B0A1-DD5C829EDF73}" destId="{76753D6B-3334-43A1-80F8-D38BF179CD2C}" srcOrd="1" destOrd="0" presId="urn:microsoft.com/office/officeart/2005/8/layout/hList2"/>
    <dgm:cxn modelId="{EDF27065-ECCC-461A-8713-F06259C490BF}" type="presParOf" srcId="{D577CFFB-915F-47FD-B0A1-DD5C829EDF73}" destId="{438092CE-20C5-4D8A-A8E8-BD8924379635}" srcOrd="2" destOrd="0" presId="urn:microsoft.com/office/officeart/2005/8/layout/hList2"/>
    <dgm:cxn modelId="{D5D58F85-EF80-49FD-9B6B-40B9D5AC2076}" type="presParOf" srcId="{5022D170-1CFF-4654-BDD6-D0DE20D56B22}" destId="{AF83C6B4-3DFE-4C04-9696-4F81F0214047}" srcOrd="7" destOrd="0" presId="urn:microsoft.com/office/officeart/2005/8/layout/hList2"/>
    <dgm:cxn modelId="{88EC8B68-66D6-4509-AF6D-742E481B50A9}" type="presParOf" srcId="{5022D170-1CFF-4654-BDD6-D0DE20D56B22}" destId="{183F6604-EAB9-4B90-90C8-26EE45BA54C6}" srcOrd="8" destOrd="0" presId="urn:microsoft.com/office/officeart/2005/8/layout/hList2"/>
    <dgm:cxn modelId="{D1FA2411-0086-49E9-ADA2-34553CDB6BDC}" type="presParOf" srcId="{183F6604-EAB9-4B90-90C8-26EE45BA54C6}" destId="{D5AE8745-D0D0-423D-96C8-1AA18D999C31}" srcOrd="0" destOrd="0" presId="urn:microsoft.com/office/officeart/2005/8/layout/hList2"/>
    <dgm:cxn modelId="{551D3095-542F-4388-A386-E4F109EC134E}" type="presParOf" srcId="{183F6604-EAB9-4B90-90C8-26EE45BA54C6}" destId="{33B8ED00-C71F-449E-B3DD-73E5EE75A43D}" srcOrd="1" destOrd="0" presId="urn:microsoft.com/office/officeart/2005/8/layout/hList2"/>
    <dgm:cxn modelId="{1ADB09BF-30E2-4BBC-8BB7-76D031064A93}" type="presParOf" srcId="{183F6604-EAB9-4B90-90C8-26EE45BA54C6}" destId="{43A4A816-79E1-45D5-A089-56DD2A5B5C4B}" srcOrd="2" destOrd="0" presId="urn:microsoft.com/office/officeart/2005/8/layout/hList2"/>
    <dgm:cxn modelId="{17230C7F-041E-4E36-9BB8-930C555D4526}" type="presParOf" srcId="{5022D170-1CFF-4654-BDD6-D0DE20D56B22}" destId="{C177219D-609A-46A8-A8A0-BE43B84E527E}" srcOrd="9" destOrd="0" presId="urn:microsoft.com/office/officeart/2005/8/layout/hList2"/>
    <dgm:cxn modelId="{A2A1BDC5-BC6F-4A5B-BF4F-9EC2636F3BBE}" type="presParOf" srcId="{5022D170-1CFF-4654-BDD6-D0DE20D56B22}" destId="{08B6556F-E120-4B3E-99B2-499698B3AFCB}" srcOrd="10" destOrd="0" presId="urn:microsoft.com/office/officeart/2005/8/layout/hList2"/>
    <dgm:cxn modelId="{C70DC9FA-953F-4FAE-8136-24DE33563853}" type="presParOf" srcId="{08B6556F-E120-4B3E-99B2-499698B3AFCB}" destId="{1D1E3A7C-A3B1-42AD-8F0F-D16D907817FA}" srcOrd="0" destOrd="0" presId="urn:microsoft.com/office/officeart/2005/8/layout/hList2"/>
    <dgm:cxn modelId="{143AA409-FC9E-434F-9714-BBF9C48EB438}" type="presParOf" srcId="{08B6556F-E120-4B3E-99B2-499698B3AFCB}" destId="{ADC3E9AE-2E30-4A64-B9CA-AB7B232C8347}" srcOrd="1" destOrd="0" presId="urn:microsoft.com/office/officeart/2005/8/layout/hList2"/>
    <dgm:cxn modelId="{66B8C99C-2A57-4ABD-A782-83787FEE5E87}" type="presParOf" srcId="{08B6556F-E120-4B3E-99B2-499698B3AFCB}" destId="{5C956F40-DA1B-4B44-BC69-EC69E432BCF0}" srcOrd="2" destOrd="0" presId="urn:microsoft.com/office/officeart/2005/8/layout/hList2"/>
    <dgm:cxn modelId="{DD7F4327-713C-4623-9A1F-E6DAE34CA18E}" type="presParOf" srcId="{5022D170-1CFF-4654-BDD6-D0DE20D56B22}" destId="{CEA60F86-FC11-45F2-9EF2-6E0782F29679}" srcOrd="11" destOrd="0" presId="urn:microsoft.com/office/officeart/2005/8/layout/hList2"/>
    <dgm:cxn modelId="{F9AD3BE0-B26A-4B8D-8AAE-AF140FEBA3E7}" type="presParOf" srcId="{5022D170-1CFF-4654-BDD6-D0DE20D56B22}" destId="{641EE393-9D3A-4F95-A062-EFE992DBEFB7}" srcOrd="12" destOrd="0" presId="urn:microsoft.com/office/officeart/2005/8/layout/hList2"/>
    <dgm:cxn modelId="{F5DCDB0A-6F7C-4F5F-879F-1C52C5B6B7DD}" type="presParOf" srcId="{641EE393-9D3A-4F95-A062-EFE992DBEFB7}" destId="{7EBB76C6-7229-42EC-8398-ACA74329ADC9}" srcOrd="0" destOrd="0" presId="urn:microsoft.com/office/officeart/2005/8/layout/hList2"/>
    <dgm:cxn modelId="{081634C4-44DC-4FAC-8826-8821E89B6628}" type="presParOf" srcId="{641EE393-9D3A-4F95-A062-EFE992DBEFB7}" destId="{26CBE46F-54A2-4EC3-A921-31B02D89471E}" srcOrd="1" destOrd="0" presId="urn:microsoft.com/office/officeart/2005/8/layout/hList2"/>
    <dgm:cxn modelId="{1CD523EE-222D-4FA3-A725-E81B859EC134}" type="presParOf" srcId="{641EE393-9D3A-4F95-A062-EFE992DBEFB7}" destId="{17D11B14-11CA-4B9F-9340-4B4C18F6443A}" srcOrd="2" destOrd="0" presId="urn:microsoft.com/office/officeart/2005/8/layout/h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8AA29B-42C9-4E9F-811A-A3356ADAB4CB}">
      <dsp:nvSpPr>
        <dsp:cNvPr id="0" name=""/>
        <dsp:cNvSpPr/>
      </dsp:nvSpPr>
      <dsp:spPr>
        <a:xfrm rot="16200000">
          <a:off x="-2545872" y="3637062"/>
          <a:ext cx="5349240" cy="226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99494" bIns="0" numCol="1" spcCol="1270" anchor="t" anchorCtr="0">
          <a:noAutofit/>
        </a:bodyPr>
        <a:lstStyle/>
        <a:p>
          <a:pPr marL="0" lvl="0" indent="0" algn="r" defTabSz="711200">
            <a:lnSpc>
              <a:spcPct val="90000"/>
            </a:lnSpc>
            <a:spcBef>
              <a:spcPct val="0"/>
            </a:spcBef>
            <a:spcAft>
              <a:spcPct val="35000"/>
            </a:spcAft>
            <a:buNone/>
          </a:pPr>
          <a:r>
            <a:rPr lang="en-US" sz="1600" kern="1200" dirty="0"/>
            <a:t>Providers</a:t>
          </a:r>
        </a:p>
      </dsp:txBody>
      <dsp:txXfrm>
        <a:off x="-2545872" y="3637062"/>
        <a:ext cx="5349240" cy="226198"/>
      </dsp:txXfrm>
    </dsp:sp>
    <dsp:sp modelId="{81011B53-0F0F-4162-B2AC-C240AF097031}">
      <dsp:nvSpPr>
        <dsp:cNvPr id="0" name=""/>
        <dsp:cNvSpPr/>
      </dsp:nvSpPr>
      <dsp:spPr>
        <a:xfrm>
          <a:off x="244887" y="923141"/>
          <a:ext cx="1477348" cy="5349240"/>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199494"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Employer</a:t>
          </a:r>
        </a:p>
        <a:p>
          <a:pPr marL="228600" lvl="2" indent="-114300" algn="l" defTabSz="622300">
            <a:lnSpc>
              <a:spcPct val="90000"/>
            </a:lnSpc>
            <a:spcBef>
              <a:spcPct val="0"/>
            </a:spcBef>
            <a:spcAft>
              <a:spcPct val="15000"/>
            </a:spcAft>
            <a:buChar char="•"/>
          </a:pPr>
          <a:r>
            <a:rPr lang="en-US" sz="1400" kern="1200" dirty="0"/>
            <a:t>Job expectations</a:t>
          </a:r>
        </a:p>
        <a:p>
          <a:pPr marL="228600" lvl="2" indent="-114300" algn="l" defTabSz="622300">
            <a:lnSpc>
              <a:spcPct val="90000"/>
            </a:lnSpc>
            <a:spcBef>
              <a:spcPct val="0"/>
            </a:spcBef>
            <a:spcAft>
              <a:spcPct val="15000"/>
            </a:spcAft>
            <a:buChar char="•"/>
          </a:pPr>
          <a:endParaRPr lang="en-US" sz="1400" kern="1200" dirty="0"/>
        </a:p>
        <a:p>
          <a:pPr marL="228600" lvl="2" indent="-114300" algn="l" defTabSz="622300">
            <a:lnSpc>
              <a:spcPct val="90000"/>
            </a:lnSpc>
            <a:spcBef>
              <a:spcPct val="0"/>
            </a:spcBef>
            <a:spcAft>
              <a:spcPct val="15000"/>
            </a:spcAft>
            <a:buChar char="•"/>
          </a:pPr>
          <a:r>
            <a:rPr lang="en-US" sz="1400" kern="1200" dirty="0"/>
            <a:t>Services to families</a:t>
          </a:r>
        </a:p>
        <a:p>
          <a:pPr marL="228600" lvl="2" indent="-114300" algn="l" defTabSz="622300">
            <a:lnSpc>
              <a:spcPct val="90000"/>
            </a:lnSpc>
            <a:spcBef>
              <a:spcPct val="0"/>
            </a:spcBef>
            <a:spcAft>
              <a:spcPct val="15000"/>
            </a:spcAft>
            <a:buChar char="•"/>
          </a:pPr>
          <a:endParaRPr lang="en-US" sz="1400" kern="1200" dirty="0"/>
        </a:p>
        <a:p>
          <a:pPr marL="228600" lvl="2" indent="-114300" algn="l" defTabSz="622300">
            <a:lnSpc>
              <a:spcPct val="90000"/>
            </a:lnSpc>
            <a:spcBef>
              <a:spcPct val="0"/>
            </a:spcBef>
            <a:spcAft>
              <a:spcPct val="15000"/>
            </a:spcAft>
            <a:buChar char="•"/>
          </a:pPr>
          <a:r>
            <a:rPr lang="en-US" sz="1400" kern="1200" dirty="0"/>
            <a:t>Curriculum</a:t>
          </a:r>
        </a:p>
        <a:p>
          <a:pPr marL="228600" lvl="2" indent="-114300" algn="l" defTabSz="622300">
            <a:lnSpc>
              <a:spcPct val="90000"/>
            </a:lnSpc>
            <a:spcBef>
              <a:spcPct val="0"/>
            </a:spcBef>
            <a:spcAft>
              <a:spcPct val="15000"/>
            </a:spcAft>
            <a:buChar char="•"/>
          </a:pPr>
          <a:endParaRPr lang="en-US" sz="1400" kern="1200" dirty="0"/>
        </a:p>
        <a:p>
          <a:pPr marL="228600" lvl="2" indent="-114300" algn="l" defTabSz="622300">
            <a:lnSpc>
              <a:spcPct val="90000"/>
            </a:lnSpc>
            <a:spcBef>
              <a:spcPct val="0"/>
            </a:spcBef>
            <a:spcAft>
              <a:spcPct val="15000"/>
            </a:spcAft>
            <a:buChar char="•"/>
          </a:pPr>
          <a:r>
            <a:rPr lang="en-US" sz="1400" kern="1200" dirty="0"/>
            <a:t>Model fidelity</a:t>
          </a:r>
        </a:p>
        <a:p>
          <a:pPr marL="228600" lvl="2" indent="-114300" algn="l" defTabSz="622300">
            <a:lnSpc>
              <a:spcPct val="90000"/>
            </a:lnSpc>
            <a:spcBef>
              <a:spcPct val="0"/>
            </a:spcBef>
            <a:spcAft>
              <a:spcPct val="15000"/>
            </a:spcAft>
            <a:buChar char="•"/>
          </a:pPr>
          <a:endParaRPr lang="en-US" sz="1400" kern="1200" dirty="0"/>
        </a:p>
        <a:p>
          <a:pPr marL="228600" lvl="2" indent="-114300" algn="l" defTabSz="622300">
            <a:lnSpc>
              <a:spcPct val="90000"/>
            </a:lnSpc>
            <a:spcBef>
              <a:spcPct val="0"/>
            </a:spcBef>
            <a:spcAft>
              <a:spcPct val="15000"/>
            </a:spcAft>
            <a:buChar char="•"/>
          </a:pPr>
          <a:r>
            <a:rPr lang="en-US" sz="1400" kern="1200" dirty="0"/>
            <a:t>Data entry </a:t>
          </a:r>
        </a:p>
        <a:p>
          <a:pPr marL="228600" lvl="2" indent="-114300" algn="l" defTabSz="622300">
            <a:lnSpc>
              <a:spcPct val="90000"/>
            </a:lnSpc>
            <a:spcBef>
              <a:spcPct val="0"/>
            </a:spcBef>
            <a:spcAft>
              <a:spcPct val="15000"/>
            </a:spcAft>
            <a:buChar char="•"/>
          </a:pPr>
          <a:endParaRPr lang="en-US" sz="1400" kern="1200" dirty="0"/>
        </a:p>
        <a:p>
          <a:pPr marL="228600" lvl="2" indent="-114300" algn="l" defTabSz="600075">
            <a:lnSpc>
              <a:spcPct val="90000"/>
            </a:lnSpc>
            <a:spcBef>
              <a:spcPct val="0"/>
            </a:spcBef>
            <a:spcAft>
              <a:spcPct val="15000"/>
            </a:spcAft>
            <a:buChar char="•"/>
          </a:pPr>
          <a:r>
            <a:rPr lang="en-US" sz="1350" kern="1200" dirty="0"/>
            <a:t>Accountability </a:t>
          </a:r>
        </a:p>
        <a:p>
          <a:pPr marL="228600" lvl="2" indent="-114300" algn="l" defTabSz="622300">
            <a:lnSpc>
              <a:spcPct val="90000"/>
            </a:lnSpc>
            <a:spcBef>
              <a:spcPct val="0"/>
            </a:spcBef>
            <a:spcAft>
              <a:spcPct val="15000"/>
            </a:spcAft>
            <a:buChar char="•"/>
          </a:pPr>
          <a:endParaRPr lang="en-US" sz="1400" kern="1200" dirty="0"/>
        </a:p>
        <a:p>
          <a:pPr marL="228600" lvl="2" indent="-114300" algn="l" defTabSz="622300">
            <a:lnSpc>
              <a:spcPct val="90000"/>
            </a:lnSpc>
            <a:spcBef>
              <a:spcPct val="0"/>
            </a:spcBef>
            <a:spcAft>
              <a:spcPct val="15000"/>
            </a:spcAft>
            <a:buChar char="•"/>
          </a:pPr>
          <a:r>
            <a:rPr lang="en-US" sz="1400" kern="1200" dirty="0"/>
            <a:t>Front line staff</a:t>
          </a:r>
          <a:endParaRPr lang="en-US" sz="1100" kern="1200" dirty="0"/>
        </a:p>
      </dsp:txBody>
      <dsp:txXfrm>
        <a:off x="244887" y="923141"/>
        <a:ext cx="1477348" cy="5349240"/>
      </dsp:txXfrm>
    </dsp:sp>
    <dsp:sp modelId="{C31027B1-8B09-4634-BFFD-71CB63D4FDF8}">
      <dsp:nvSpPr>
        <dsp:cNvPr id="0" name=""/>
        <dsp:cNvSpPr/>
      </dsp:nvSpPr>
      <dsp:spPr>
        <a:xfrm>
          <a:off x="128751" y="598402"/>
          <a:ext cx="452396" cy="45239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95A7B2-0765-4A09-97E9-AD8C8AF36BCA}">
      <dsp:nvSpPr>
        <dsp:cNvPr id="0" name=""/>
        <dsp:cNvSpPr/>
      </dsp:nvSpPr>
      <dsp:spPr>
        <a:xfrm rot="16200000">
          <a:off x="-716737" y="3483272"/>
          <a:ext cx="5349240" cy="226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99494" bIns="0" numCol="1" spcCol="1270" anchor="t" anchorCtr="0">
          <a:noAutofit/>
        </a:bodyPr>
        <a:lstStyle/>
        <a:p>
          <a:pPr marL="0" lvl="0" indent="0" algn="r" defTabSz="711200">
            <a:lnSpc>
              <a:spcPct val="90000"/>
            </a:lnSpc>
            <a:spcBef>
              <a:spcPct val="0"/>
            </a:spcBef>
            <a:spcAft>
              <a:spcPct val="35000"/>
            </a:spcAft>
            <a:buNone/>
          </a:pPr>
          <a:r>
            <a:rPr lang="en-US" sz="1600" kern="1200" dirty="0"/>
            <a:t>The Healthy Start Coalition of Hillsborough County </a:t>
          </a:r>
        </a:p>
      </dsp:txBody>
      <dsp:txXfrm>
        <a:off x="-716737" y="3483272"/>
        <a:ext cx="5349240" cy="226198"/>
      </dsp:txXfrm>
    </dsp:sp>
    <dsp:sp modelId="{2424E492-7C75-4B07-A4DA-A00CD28D51E6}">
      <dsp:nvSpPr>
        <dsp:cNvPr id="0" name=""/>
        <dsp:cNvSpPr/>
      </dsp:nvSpPr>
      <dsp:spPr>
        <a:xfrm>
          <a:off x="2055906" y="896984"/>
          <a:ext cx="1362863" cy="5349240"/>
        </a:xfrm>
        <a:prstGeom prst="rect">
          <a:avLst/>
        </a:prstGeom>
        <a:solidFill>
          <a:srgbClr val="E500AC"/>
        </a:solidFill>
        <a:ln w="25400" cap="flat" cmpd="sng" algn="ctr">
          <a:solidFill>
            <a:srgbClr val="E500AC"/>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199494"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Local funder</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Contract Manager</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Measure productivity</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Review and analyze Metrics </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Reports to state and federal funding</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Collaboration with MCOs</a:t>
          </a:r>
        </a:p>
      </dsp:txBody>
      <dsp:txXfrm>
        <a:off x="2055906" y="896984"/>
        <a:ext cx="1362863" cy="5349240"/>
      </dsp:txXfrm>
    </dsp:sp>
    <dsp:sp modelId="{8CB79737-E305-48ED-B05D-03B7D2C550C6}">
      <dsp:nvSpPr>
        <dsp:cNvPr id="0" name=""/>
        <dsp:cNvSpPr/>
      </dsp:nvSpPr>
      <dsp:spPr>
        <a:xfrm>
          <a:off x="1947787" y="598402"/>
          <a:ext cx="452396" cy="45239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7DCD99-27BD-4C97-B29F-0C4AD78D9B2A}">
      <dsp:nvSpPr>
        <dsp:cNvPr id="0" name=""/>
        <dsp:cNvSpPr/>
      </dsp:nvSpPr>
      <dsp:spPr>
        <a:xfrm rot="16200000">
          <a:off x="1028760" y="3480223"/>
          <a:ext cx="5349240" cy="226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99494" bIns="0" numCol="1" spcCol="1270" anchor="t" anchorCtr="0">
          <a:noAutofit/>
        </a:bodyPr>
        <a:lstStyle/>
        <a:p>
          <a:pPr marL="0" lvl="0" indent="0" algn="r" defTabSz="711200">
            <a:lnSpc>
              <a:spcPct val="90000"/>
            </a:lnSpc>
            <a:spcBef>
              <a:spcPct val="0"/>
            </a:spcBef>
            <a:spcAft>
              <a:spcPct val="35000"/>
            </a:spcAft>
            <a:buNone/>
          </a:pPr>
          <a:r>
            <a:rPr lang="en-US" sz="1600" kern="1200" dirty="0"/>
            <a:t>The Healthy Start Mom Care Network</a:t>
          </a:r>
        </a:p>
      </dsp:txBody>
      <dsp:txXfrm>
        <a:off x="1028760" y="3480223"/>
        <a:ext cx="5349240" cy="226198"/>
      </dsp:txXfrm>
    </dsp:sp>
    <dsp:sp modelId="{ABE62A00-07E4-454C-A915-BBA12A995B84}">
      <dsp:nvSpPr>
        <dsp:cNvPr id="0" name=""/>
        <dsp:cNvSpPr/>
      </dsp:nvSpPr>
      <dsp:spPr>
        <a:xfrm>
          <a:off x="3863449" y="883611"/>
          <a:ext cx="1271363" cy="5375986"/>
        </a:xfrm>
        <a:prstGeom prst="rect">
          <a:avLst/>
        </a:prstGeom>
        <a:solidFill>
          <a:schemeClr val="accent3">
            <a:lumMod val="60000"/>
            <a:lumOff val="40000"/>
          </a:schemeClr>
        </a:solidFill>
        <a:ln w="25400" cap="flat" cmpd="sng" algn="ctr">
          <a:no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9568" tIns="199494"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State funding administrative services organization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Medicaid only</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Collects and reviews our data, annual metrics, and birth outcomes for effectiveness.</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Reviews services in WFS to determine funding amounts</a:t>
          </a:r>
        </a:p>
      </dsp:txBody>
      <dsp:txXfrm>
        <a:off x="3863449" y="883611"/>
        <a:ext cx="1271363" cy="5375986"/>
      </dsp:txXfrm>
    </dsp:sp>
    <dsp:sp modelId="{E5E09D59-8798-4664-85B7-57613726261B}">
      <dsp:nvSpPr>
        <dsp:cNvPr id="0" name=""/>
        <dsp:cNvSpPr/>
      </dsp:nvSpPr>
      <dsp:spPr>
        <a:xfrm>
          <a:off x="3709580" y="598402"/>
          <a:ext cx="452396" cy="452396"/>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8092CE-20C5-4D8A-A8E8-BD8924379635}">
      <dsp:nvSpPr>
        <dsp:cNvPr id="0" name=""/>
        <dsp:cNvSpPr/>
      </dsp:nvSpPr>
      <dsp:spPr>
        <a:xfrm rot="16200000">
          <a:off x="2789950" y="3475141"/>
          <a:ext cx="5349240" cy="226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99494" bIns="0" numCol="1" spcCol="1270" anchor="t" anchorCtr="0">
          <a:noAutofit/>
        </a:bodyPr>
        <a:lstStyle/>
        <a:p>
          <a:pPr marL="0" lvl="0" indent="0" algn="r" defTabSz="711200">
            <a:lnSpc>
              <a:spcPct val="90000"/>
            </a:lnSpc>
            <a:spcBef>
              <a:spcPct val="0"/>
            </a:spcBef>
            <a:spcAft>
              <a:spcPct val="35000"/>
            </a:spcAft>
            <a:buNone/>
          </a:pPr>
          <a:r>
            <a:rPr lang="en-US" sz="1600" kern="1200" dirty="0"/>
            <a:t>Florida Department of Health </a:t>
          </a:r>
        </a:p>
      </dsp:txBody>
      <dsp:txXfrm>
        <a:off x="2789950" y="3475141"/>
        <a:ext cx="5349240" cy="226198"/>
      </dsp:txXfrm>
    </dsp:sp>
    <dsp:sp modelId="{76753D6B-3334-43A1-80F8-D38BF179CD2C}">
      <dsp:nvSpPr>
        <dsp:cNvPr id="0" name=""/>
        <dsp:cNvSpPr/>
      </dsp:nvSpPr>
      <dsp:spPr>
        <a:xfrm>
          <a:off x="5560575" y="920413"/>
          <a:ext cx="1349106" cy="5349240"/>
        </a:xfrm>
        <a:prstGeom prst="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199494"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State funding supported through legislation.</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Collects and reviews our data, annual metrics, and birth outcomes for effectiveness. </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Approves or denies funding for local level </a:t>
          </a:r>
        </a:p>
      </dsp:txBody>
      <dsp:txXfrm>
        <a:off x="5560575" y="920413"/>
        <a:ext cx="1349106" cy="5349240"/>
      </dsp:txXfrm>
    </dsp:sp>
    <dsp:sp modelId="{8D4DF53C-D378-4134-A7CA-CD8DB701447C}">
      <dsp:nvSpPr>
        <dsp:cNvPr id="0" name=""/>
        <dsp:cNvSpPr/>
      </dsp:nvSpPr>
      <dsp:spPr>
        <a:xfrm>
          <a:off x="5425623" y="598402"/>
          <a:ext cx="452396" cy="452396"/>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6000" b="-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A4A816-79E1-45D5-A089-56DD2A5B5C4B}">
      <dsp:nvSpPr>
        <dsp:cNvPr id="0" name=""/>
        <dsp:cNvSpPr/>
      </dsp:nvSpPr>
      <dsp:spPr>
        <a:xfrm rot="16200000">
          <a:off x="4619017" y="3458505"/>
          <a:ext cx="5349240" cy="226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99494" bIns="0" numCol="1" spcCol="1270" anchor="t" anchorCtr="0">
          <a:noAutofit/>
        </a:bodyPr>
        <a:lstStyle/>
        <a:p>
          <a:pPr marL="0" lvl="0" indent="0" algn="r" defTabSz="711200">
            <a:lnSpc>
              <a:spcPct val="90000"/>
            </a:lnSpc>
            <a:spcBef>
              <a:spcPct val="0"/>
            </a:spcBef>
            <a:spcAft>
              <a:spcPct val="35000"/>
            </a:spcAft>
            <a:buNone/>
          </a:pPr>
          <a:r>
            <a:rPr lang="en-US" sz="1600" kern="1200" dirty="0"/>
            <a:t>Pregnancy –Associated Mortality Review Committee</a:t>
          </a:r>
        </a:p>
      </dsp:txBody>
      <dsp:txXfrm>
        <a:off x="4619017" y="3458505"/>
        <a:ext cx="5349240" cy="226198"/>
      </dsp:txXfrm>
    </dsp:sp>
    <dsp:sp modelId="{33B8ED00-C71F-449E-B3DD-73E5EE75A43D}">
      <dsp:nvSpPr>
        <dsp:cNvPr id="0" name=""/>
        <dsp:cNvSpPr/>
      </dsp:nvSpPr>
      <dsp:spPr>
        <a:xfrm>
          <a:off x="7361662" y="923783"/>
          <a:ext cx="1285515" cy="5349240"/>
        </a:xfrm>
        <a:prstGeom prst="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199494"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Reviews de-identified cases to determine system gaps and supports</a:t>
          </a:r>
        </a:p>
        <a:p>
          <a:pPr marL="57150" lvl="1" indent="-57150" algn="l" defTabSz="488950">
            <a:lnSpc>
              <a:spcPct val="90000"/>
            </a:lnSpc>
            <a:spcBef>
              <a:spcPct val="0"/>
            </a:spcBef>
            <a:spcAft>
              <a:spcPct val="15000"/>
            </a:spcAft>
            <a:buChar char="•"/>
          </a:pPr>
          <a:endParaRPr lang="en-US" sz="1100" kern="1200" dirty="0"/>
        </a:p>
        <a:p>
          <a:pPr marL="57150" lvl="1" indent="-57150" algn="l" defTabSz="488950">
            <a:lnSpc>
              <a:spcPct val="90000"/>
            </a:lnSpc>
            <a:spcBef>
              <a:spcPct val="0"/>
            </a:spcBef>
            <a:spcAft>
              <a:spcPct val="15000"/>
            </a:spcAft>
            <a:buChar char="•"/>
          </a:pPr>
          <a:endParaRPr lang="en-US" sz="1100" kern="1200" dirty="0"/>
        </a:p>
      </dsp:txBody>
      <dsp:txXfrm>
        <a:off x="7361662" y="923783"/>
        <a:ext cx="1285515" cy="5349240"/>
      </dsp:txXfrm>
    </dsp:sp>
    <dsp:sp modelId="{D5AE8745-D0D0-423D-96C8-1AA18D999C31}">
      <dsp:nvSpPr>
        <dsp:cNvPr id="0" name=""/>
        <dsp:cNvSpPr/>
      </dsp:nvSpPr>
      <dsp:spPr>
        <a:xfrm>
          <a:off x="7180538" y="598402"/>
          <a:ext cx="452396" cy="452396"/>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956F40-DA1B-4B44-BC69-EC69E432BCF0}">
      <dsp:nvSpPr>
        <dsp:cNvPr id="0" name=""/>
        <dsp:cNvSpPr/>
      </dsp:nvSpPr>
      <dsp:spPr>
        <a:xfrm rot="16200000">
          <a:off x="6342136" y="3458505"/>
          <a:ext cx="5349240" cy="226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99494" bIns="0" numCol="1" spcCol="1270" anchor="t" anchorCtr="0">
          <a:noAutofit/>
        </a:bodyPr>
        <a:lstStyle/>
        <a:p>
          <a:pPr marL="0" lvl="0" indent="0" algn="r" defTabSz="711200">
            <a:lnSpc>
              <a:spcPct val="90000"/>
            </a:lnSpc>
            <a:spcBef>
              <a:spcPct val="0"/>
            </a:spcBef>
            <a:spcAft>
              <a:spcPct val="35000"/>
            </a:spcAft>
            <a:buNone/>
          </a:pPr>
          <a:r>
            <a:rPr lang="en-US" sz="1600" kern="1200" dirty="0"/>
            <a:t> Fetal and Infant Mortality Review Committee </a:t>
          </a:r>
        </a:p>
      </dsp:txBody>
      <dsp:txXfrm>
        <a:off x="6342136" y="3458505"/>
        <a:ext cx="5349240" cy="226198"/>
      </dsp:txXfrm>
    </dsp:sp>
    <dsp:sp modelId="{ADC3E9AE-2E30-4A64-B9CA-AB7B232C8347}">
      <dsp:nvSpPr>
        <dsp:cNvPr id="0" name=""/>
        <dsp:cNvSpPr/>
      </dsp:nvSpPr>
      <dsp:spPr>
        <a:xfrm>
          <a:off x="9136993" y="924853"/>
          <a:ext cx="1328893" cy="5349240"/>
        </a:xfrm>
        <a:prstGeom prst="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199494"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Reviews de-identified  cases to understand fetal and  infant mortality issues and gaps .</a:t>
          </a:r>
        </a:p>
      </dsp:txBody>
      <dsp:txXfrm>
        <a:off x="9136993" y="924853"/>
        <a:ext cx="1328893" cy="5349240"/>
      </dsp:txXfrm>
    </dsp:sp>
    <dsp:sp modelId="{1D1E3A7C-A3B1-42AD-8F0F-D16D907817FA}">
      <dsp:nvSpPr>
        <dsp:cNvPr id="0" name=""/>
        <dsp:cNvSpPr/>
      </dsp:nvSpPr>
      <dsp:spPr>
        <a:xfrm>
          <a:off x="8903657" y="598402"/>
          <a:ext cx="452396" cy="452396"/>
        </a:xfrm>
        <a:prstGeom prst="rect">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D11B14-11CA-4B9F-9340-4B4C18F6443A}">
      <dsp:nvSpPr>
        <dsp:cNvPr id="0" name=""/>
        <dsp:cNvSpPr/>
      </dsp:nvSpPr>
      <dsp:spPr>
        <a:xfrm rot="16200000">
          <a:off x="8086944" y="3458505"/>
          <a:ext cx="5349240" cy="226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99494" bIns="0" numCol="1" spcCol="1270" anchor="t" anchorCtr="0">
          <a:noAutofit/>
        </a:bodyPr>
        <a:lstStyle/>
        <a:p>
          <a:pPr marL="0" lvl="0" indent="0" algn="r" defTabSz="711200">
            <a:lnSpc>
              <a:spcPct val="90000"/>
            </a:lnSpc>
            <a:spcBef>
              <a:spcPct val="0"/>
            </a:spcBef>
            <a:spcAft>
              <a:spcPct val="35000"/>
            </a:spcAft>
            <a:buNone/>
          </a:pPr>
          <a:r>
            <a:rPr lang="en-US" sz="1600" kern="1200" dirty="0"/>
            <a:t>The Child Abuse and Death Review Committee </a:t>
          </a:r>
        </a:p>
      </dsp:txBody>
      <dsp:txXfrm>
        <a:off x="8086944" y="3458505"/>
        <a:ext cx="5349240" cy="226198"/>
      </dsp:txXfrm>
    </dsp:sp>
    <dsp:sp modelId="{26CBE46F-54A2-4EC3-A921-31B02D89471E}">
      <dsp:nvSpPr>
        <dsp:cNvPr id="0" name=""/>
        <dsp:cNvSpPr/>
      </dsp:nvSpPr>
      <dsp:spPr>
        <a:xfrm>
          <a:off x="10907439" y="932289"/>
          <a:ext cx="1250463" cy="5349240"/>
        </a:xfrm>
        <a:prstGeom prst="rect">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199494"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Reviews cases to work towards preventing child abuse cases in the future</a:t>
          </a:r>
        </a:p>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a:t>Understand safety nets and what could have been done</a:t>
          </a:r>
        </a:p>
      </dsp:txBody>
      <dsp:txXfrm>
        <a:off x="10907439" y="932289"/>
        <a:ext cx="1250463" cy="5349240"/>
      </dsp:txXfrm>
    </dsp:sp>
    <dsp:sp modelId="{7EBB76C6-7229-42EC-8398-ACA74329ADC9}">
      <dsp:nvSpPr>
        <dsp:cNvPr id="0" name=""/>
        <dsp:cNvSpPr/>
      </dsp:nvSpPr>
      <dsp:spPr>
        <a:xfrm>
          <a:off x="10616793" y="592254"/>
          <a:ext cx="452396" cy="452396"/>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F14EA3-600B-465D-BF6C-C2B6DC545621}" type="datetimeFigureOut">
              <a:rPr lang="en-US" smtClean="0"/>
              <a:pPr/>
              <a:t>10/5/2022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DD4E04-11A0-40E3-9C55-ED4B7E6EF770}" type="slidenum">
              <a:rPr lang="en-US" smtClean="0"/>
              <a:pPr/>
              <a:t>‹#›</a:t>
            </a:fld>
            <a:endParaRPr lang="en-US"/>
          </a:p>
        </p:txBody>
      </p:sp>
    </p:spTree>
    <p:extLst>
      <p:ext uri="{BB962C8B-B14F-4D97-AF65-F5344CB8AC3E}">
        <p14:creationId xmlns:p14="http://schemas.microsoft.com/office/powerpoint/2010/main" val="4088290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1</a:t>
            </a:fld>
            <a:endParaRPr lang="en-US"/>
          </a:p>
        </p:txBody>
      </p:sp>
    </p:spTree>
    <p:extLst>
      <p:ext uri="{BB962C8B-B14F-4D97-AF65-F5344CB8AC3E}">
        <p14:creationId xmlns:p14="http://schemas.microsoft.com/office/powerpoint/2010/main" val="2953607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3</a:t>
            </a:fld>
            <a:endParaRPr lang="en-US"/>
          </a:p>
        </p:txBody>
      </p:sp>
    </p:spTree>
    <p:extLst>
      <p:ext uri="{BB962C8B-B14F-4D97-AF65-F5344CB8AC3E}">
        <p14:creationId xmlns:p14="http://schemas.microsoft.com/office/powerpoint/2010/main" val="1466146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In Sept 2021 we adjusted the educational messages provided to families to meet them where they are. This stemmed from our FIMR committee to ensure that parents are not overwhelmed and the education provided is appropriate. </a:t>
            </a:r>
          </a:p>
          <a:p>
            <a:r>
              <a:rPr lang="en-US" dirty="0"/>
              <a:t>As we have reviewed deaths that occurred after the training, the education still needs some adjustment. Meaning that too much information was given to clients based on their intake type. So we are going to review this to ensure that these changes are made. </a:t>
            </a:r>
          </a:p>
          <a:p>
            <a:endParaRPr lang="en-US" dirty="0"/>
          </a:p>
          <a:p>
            <a:endParaRPr lang="en-US" dirty="0"/>
          </a:p>
          <a:p>
            <a:r>
              <a:rPr lang="en-US" dirty="0"/>
              <a:t>The</a:t>
            </a:r>
            <a:r>
              <a:rPr lang="en-US" baseline="0" dirty="0"/>
              <a:t> clients has been broken down into TYPES based on where they are at the time of Intake. The options include Prenatal (early pregnancy), Prenatal (late pregnancy), Non-NICU babies who are to be discharged, Infant in NICU for short term, Infant in NICU for long term, and a pregnancy loss. You will use the chart provided for educational messages breakdown. </a:t>
            </a:r>
          </a:p>
          <a:p>
            <a:endParaRPr lang="en-US" baseline="0" dirty="0"/>
          </a:p>
          <a:p>
            <a:r>
              <a:rPr lang="en-US" baseline="0" dirty="0"/>
              <a:t>These messages are guided to hit on what they most needed at their point of intake. This also helps meet their needs and show our relevance to their circumstance. </a:t>
            </a:r>
          </a:p>
          <a:p>
            <a:endParaRPr lang="en-US" baseline="0" dirty="0"/>
          </a:p>
          <a:p>
            <a:endParaRPr lang="en-US" sz="1400" baseline="0" dirty="0"/>
          </a:p>
          <a:p>
            <a:r>
              <a:rPr lang="en-US" sz="1400" baseline="0" dirty="0"/>
              <a:t>For medically complex cases we will not be using information regarding their medical diagnosis, and instead will focus on rather or not the baby is in NICU</a:t>
            </a:r>
            <a:r>
              <a:rPr lang="en-US" baseline="0" dirty="0"/>
              <a:t>.  We can ask the nurse about a discharge plan to determine if they are a short term or long term NICU baby to guide the educational messages.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do understand that according to the Standards and Guidelines that certain risk on the II must be addressed. We will address this as well in this presentation. </a:t>
            </a:r>
          </a:p>
          <a:p>
            <a:endParaRPr lang="en-US" baseline="0" dirty="0"/>
          </a:p>
          <a:p>
            <a:r>
              <a:rPr lang="en-US" baseline="0" dirty="0"/>
              <a:t>Let’s take a look at the chart on the next page. </a:t>
            </a:r>
          </a:p>
          <a:p>
            <a:r>
              <a:rPr lang="en-US" baseline="0" dirty="0"/>
              <a:t>.</a:t>
            </a:r>
          </a:p>
          <a:p>
            <a:endParaRPr lang="en-US"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4</a:t>
            </a:fld>
            <a:endParaRPr lang="en-US"/>
          </a:p>
        </p:txBody>
      </p:sp>
    </p:spTree>
    <p:extLst>
      <p:ext uri="{BB962C8B-B14F-4D97-AF65-F5344CB8AC3E}">
        <p14:creationId xmlns:p14="http://schemas.microsoft.com/office/powerpoint/2010/main" val="2049541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r>
              <a:rPr lang="en-US" dirty="0"/>
              <a:t>Many times we hear, we may never see this mom again and want her to have everything. Think about it this way, “you may never see mom again because everything was provided to her at once and it was too much for her situation.”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When clients receive too much information at one time, they may shut down and never read the information provided…. They have a hard time seeing the value of our services if it is not relevant to their pregnancy or baby.  So we are adapting our education so that what we provide what is relevant to their situation. </a:t>
            </a:r>
          </a:p>
          <a:p>
            <a:endParaRPr lang="en-US"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5</a:t>
            </a:fld>
            <a:endParaRPr lang="en-US"/>
          </a:p>
        </p:txBody>
      </p:sp>
    </p:spTree>
    <p:extLst>
      <p:ext uri="{BB962C8B-B14F-4D97-AF65-F5344CB8AC3E}">
        <p14:creationId xmlns:p14="http://schemas.microsoft.com/office/powerpoint/2010/main" val="180053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each section. </a:t>
            </a:r>
          </a:p>
          <a:p>
            <a:endParaRPr lang="en-US" dirty="0"/>
          </a:p>
          <a:p>
            <a:r>
              <a:rPr lang="en-US" dirty="0"/>
              <a:t>I have added choosing a safe caregiver as we have had a few cases come up from FIMR where deaths could have been prevented had better choices been made regarding caregivers. So even just touching on this and reinforcing this during visits and intake is helpful. </a:t>
            </a:r>
          </a:p>
        </p:txBody>
      </p:sp>
      <p:sp>
        <p:nvSpPr>
          <p:cNvPr id="4" name="Slide Number Placeholder 3"/>
          <p:cNvSpPr>
            <a:spLocks noGrp="1"/>
          </p:cNvSpPr>
          <p:nvPr>
            <p:ph type="sldNum" sz="quarter" idx="5"/>
          </p:nvPr>
        </p:nvSpPr>
        <p:spPr/>
        <p:txBody>
          <a:bodyPr/>
          <a:lstStyle/>
          <a:p>
            <a:fld id="{EEDD4E04-11A0-40E3-9C55-ED4B7E6EF770}" type="slidenum">
              <a:rPr lang="en-US" smtClean="0"/>
              <a:pPr/>
              <a:t>6</a:t>
            </a:fld>
            <a:endParaRPr lang="en-US"/>
          </a:p>
        </p:txBody>
      </p:sp>
    </p:spTree>
    <p:extLst>
      <p:ext uri="{BB962C8B-B14F-4D97-AF65-F5344CB8AC3E}">
        <p14:creationId xmlns:p14="http://schemas.microsoft.com/office/powerpoint/2010/main" val="380658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added choosing a safe caregiver as we have had a few cases come up from FIMR where deaths could have been prevented had better choices been made regarding caregivers. So even just touching on this and reinforcing this during visits and intake is helpful. </a:t>
            </a:r>
          </a:p>
        </p:txBody>
      </p:sp>
      <p:sp>
        <p:nvSpPr>
          <p:cNvPr id="4" name="Slide Number Placeholder 3"/>
          <p:cNvSpPr>
            <a:spLocks noGrp="1"/>
          </p:cNvSpPr>
          <p:nvPr>
            <p:ph type="sldNum" sz="quarter" idx="5"/>
          </p:nvPr>
        </p:nvSpPr>
        <p:spPr/>
        <p:txBody>
          <a:bodyPr/>
          <a:lstStyle/>
          <a:p>
            <a:fld id="{EEDD4E04-11A0-40E3-9C55-ED4B7E6EF770}" type="slidenum">
              <a:rPr lang="en-US" smtClean="0"/>
              <a:pPr/>
              <a:t>7</a:t>
            </a:fld>
            <a:endParaRPr lang="en-US"/>
          </a:p>
        </p:txBody>
      </p:sp>
    </p:spTree>
    <p:extLst>
      <p:ext uri="{BB962C8B-B14F-4D97-AF65-F5344CB8AC3E}">
        <p14:creationId xmlns:p14="http://schemas.microsoft.com/office/powerpoint/2010/main" val="351445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added choosing a safe caregiver as we have had a few cases come up from FIMR where deaths could have been prevented had better choices been made regarding caregivers. So even just touching on this and reinforcing this during visits and intake is helpful. </a:t>
            </a:r>
          </a:p>
          <a:p>
            <a:endParaRPr lang="en-US" dirty="0"/>
          </a:p>
          <a:p>
            <a:r>
              <a:rPr lang="en-US" dirty="0"/>
              <a:t>In future slides we will discuss what to do with babies who have died in the NICU. </a:t>
            </a:r>
          </a:p>
        </p:txBody>
      </p:sp>
      <p:sp>
        <p:nvSpPr>
          <p:cNvPr id="4" name="Slide Number Placeholder 3"/>
          <p:cNvSpPr>
            <a:spLocks noGrp="1"/>
          </p:cNvSpPr>
          <p:nvPr>
            <p:ph type="sldNum" sz="quarter" idx="5"/>
          </p:nvPr>
        </p:nvSpPr>
        <p:spPr/>
        <p:txBody>
          <a:bodyPr/>
          <a:lstStyle/>
          <a:p>
            <a:fld id="{EEDD4E04-11A0-40E3-9C55-ED4B7E6EF770}" type="slidenum">
              <a:rPr lang="en-US" smtClean="0"/>
              <a:pPr/>
              <a:t>8</a:t>
            </a:fld>
            <a:endParaRPr lang="en-US"/>
          </a:p>
        </p:txBody>
      </p:sp>
    </p:spTree>
    <p:extLst>
      <p:ext uri="{BB962C8B-B14F-4D97-AF65-F5344CB8AC3E}">
        <p14:creationId xmlns:p14="http://schemas.microsoft.com/office/powerpoint/2010/main" val="544029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9</a:t>
            </a:fld>
            <a:endParaRPr lang="en-US"/>
          </a:p>
        </p:txBody>
      </p:sp>
    </p:spTree>
    <p:extLst>
      <p:ext uri="{BB962C8B-B14F-4D97-AF65-F5344CB8AC3E}">
        <p14:creationId xmlns:p14="http://schemas.microsoft.com/office/powerpoint/2010/main" val="635220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created this folder in a one drive link that can be shared . </a:t>
            </a:r>
          </a:p>
          <a:p>
            <a:r>
              <a:rPr lang="en-US" dirty="0"/>
              <a:t>As part of this bundle I have sorted the educational messages into</a:t>
            </a:r>
            <a:r>
              <a:rPr lang="en-US" baseline="0" dirty="0"/>
              <a:t> folders. </a:t>
            </a:r>
          </a:p>
          <a:p>
            <a:endParaRPr lang="en-US" baseline="0" dirty="0"/>
          </a:p>
          <a:p>
            <a:r>
              <a:rPr lang="en-US" baseline="0" dirty="0"/>
              <a:t>The folders obtain the materials. </a:t>
            </a:r>
          </a:p>
          <a:p>
            <a:endParaRPr lang="en-US" baseline="0" dirty="0"/>
          </a:p>
          <a:p>
            <a:r>
              <a:rPr lang="en-US" baseline="0" dirty="0"/>
              <a:t>The  one title “educational Messages Prenatal Infant: this can be opened for the table. </a:t>
            </a:r>
          </a:p>
          <a:p>
            <a:endParaRPr lang="en-US" baseline="0" dirty="0"/>
          </a:p>
          <a:p>
            <a:r>
              <a:rPr lang="en-US" baseline="0" dirty="0"/>
              <a:t>The Bereavement Resource Palm Card is one we will discuss in the next few slides. </a:t>
            </a:r>
          </a:p>
          <a:p>
            <a:endParaRPr lang="en-US" baseline="0" dirty="0"/>
          </a:p>
          <a:p>
            <a:r>
              <a:rPr lang="en-US" baseline="0" dirty="0"/>
              <a:t>If you do not have this, please reach out and I will send you the link to One Drive with the documents. </a:t>
            </a:r>
            <a:endParaRPr lang="en-US"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10</a:t>
            </a:fld>
            <a:endParaRPr lang="en-US"/>
          </a:p>
        </p:txBody>
      </p:sp>
    </p:spTree>
    <p:extLst>
      <p:ext uri="{BB962C8B-B14F-4D97-AF65-F5344CB8AC3E}">
        <p14:creationId xmlns:p14="http://schemas.microsoft.com/office/powerpoint/2010/main" val="652288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talk</a:t>
            </a:r>
            <a:r>
              <a:rPr lang="en-US" baseline="0" dirty="0"/>
              <a:t> more about the NICU Babies: </a:t>
            </a:r>
            <a:r>
              <a:rPr lang="en-US" dirty="0"/>
              <a:t>This primary impacts the FRC staff, though it is possible CI&amp;R could come across some of these cases.</a:t>
            </a:r>
            <a:r>
              <a:rPr lang="en-US" baseline="0" dirty="0"/>
              <a:t> </a:t>
            </a:r>
          </a:p>
          <a:p>
            <a:r>
              <a:rPr lang="en-US" dirty="0"/>
              <a:t>Mental Health and Social Support is the</a:t>
            </a:r>
            <a:r>
              <a:rPr lang="en-US" baseline="0" dirty="0"/>
              <a:t> primary goal for these families. </a:t>
            </a:r>
          </a:p>
          <a:p>
            <a:endParaRPr lang="en-US" baseline="0" dirty="0"/>
          </a:p>
          <a:p>
            <a:r>
              <a:rPr lang="en-US" baseline="0" dirty="0"/>
              <a:t>We do understand that they may not be ready for HSC services, but a process needs to be in place to check back in on these families for when they are ready. </a:t>
            </a:r>
            <a:endParaRPr lang="en-US"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11</a:t>
            </a:fld>
            <a:endParaRPr lang="en-US"/>
          </a:p>
        </p:txBody>
      </p:sp>
    </p:spTree>
    <p:extLst>
      <p:ext uri="{BB962C8B-B14F-4D97-AF65-F5344CB8AC3E}">
        <p14:creationId xmlns:p14="http://schemas.microsoft.com/office/powerpoint/2010/main" val="2108744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aseline="0" dirty="0"/>
              <a:t>In the past we have received a lot of training on different medical diagnosis and for the purposes of this review we will be thinking in two categories Is the baby in NICU or not? </a:t>
            </a:r>
          </a:p>
          <a:p>
            <a:endParaRPr lang="en-US" baseline="0" dirty="0"/>
          </a:p>
          <a:p>
            <a:r>
              <a:rPr lang="en-US" baseline="0" dirty="0"/>
              <a:t>This allows the medical staff to be the expert in their field. Our staff are to be the connection to supports and services. </a:t>
            </a:r>
          </a:p>
          <a:p>
            <a:endParaRPr lang="en-US" baseline="0" dirty="0"/>
          </a:p>
          <a:p>
            <a:r>
              <a:rPr lang="en-US" baseline="0" dirty="0"/>
              <a:t>Keep in mind it is still beneficial to know a child has a medical diagnosis, especially a terminal one. HOWEVER We are not to have this CONVERSATION WITH CLIENTS. I know I don’t feel like an expert in the medical field and I am sure you don’t either. So let’s think back to family support and mental health. </a:t>
            </a:r>
          </a:p>
          <a:p>
            <a:endParaRPr lang="en-US" baseline="0" dirty="0"/>
          </a:p>
          <a:p>
            <a:r>
              <a:rPr lang="en-US" baseline="0" dirty="0"/>
              <a:t>The question has come up before about  babies are in NICU for a night or two. The  goal for them is to engage in Care Coordination. So it is important to hit on those talking points for a short NICU stay so they see us as beneficial. For these one or two </a:t>
            </a:r>
            <a:r>
              <a:rPr lang="en-US" baseline="0" dirty="0" err="1"/>
              <a:t>nighters</a:t>
            </a:r>
            <a:r>
              <a:rPr lang="en-US" baseline="0" dirty="0"/>
              <a:t> you can hit on that car seat safety, safe sleep etc. </a:t>
            </a:r>
          </a:p>
          <a:p>
            <a:endParaRPr lang="en-US" baseline="0" dirty="0"/>
          </a:p>
          <a:p>
            <a:r>
              <a:rPr lang="en-US" baseline="0" dirty="0"/>
              <a:t>However, if this baby remains in NICU longer than a couple nights then we are looking at taking a different approach. We want them to enroll in services but our education and approach may be different. In addition it may require collaboration between the Case Manager and FRC as the baby remains in the NICU. If this is the case, educational materials for discharge will need to be given when the baby is closer to leaving the hospital. This may also require that the FRC check back in with those families who stay for long periods of time. </a:t>
            </a:r>
          </a:p>
          <a:p>
            <a:endParaRPr lang="en-US" baseline="0" dirty="0"/>
          </a:p>
          <a:p>
            <a:r>
              <a:rPr lang="en-US" baseline="0" dirty="0"/>
              <a:t>Go over do’s and </a:t>
            </a:r>
            <a:r>
              <a:rPr lang="en-US" baseline="0" dirty="0" err="1"/>
              <a:t>donts</a:t>
            </a:r>
            <a:r>
              <a:rPr lang="en-US" baseline="0" dirty="0"/>
              <a:t>. </a:t>
            </a:r>
            <a:endParaRPr lang="en-US"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12</a:t>
            </a:fld>
            <a:endParaRPr lang="en-US"/>
          </a:p>
        </p:txBody>
      </p:sp>
    </p:spTree>
    <p:extLst>
      <p:ext uri="{BB962C8B-B14F-4D97-AF65-F5344CB8AC3E}">
        <p14:creationId xmlns:p14="http://schemas.microsoft.com/office/powerpoint/2010/main" val="1687069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13</a:t>
            </a:fld>
            <a:endParaRPr lang="en-US"/>
          </a:p>
        </p:txBody>
      </p:sp>
    </p:spTree>
    <p:extLst>
      <p:ext uri="{BB962C8B-B14F-4D97-AF65-F5344CB8AC3E}">
        <p14:creationId xmlns:p14="http://schemas.microsoft.com/office/powerpoint/2010/main" val="3516742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Pregnancy Loss was the last type</a:t>
            </a:r>
            <a:r>
              <a:rPr lang="en-US" baseline="0" dirty="0"/>
              <a:t> of Intake on the chart for the educational messages. This process will not take place until after there is a loss. </a:t>
            </a:r>
          </a:p>
          <a:p>
            <a:endParaRPr lang="en-US" baseline="0" dirty="0"/>
          </a:p>
          <a:p>
            <a:r>
              <a:rPr lang="en-US" baseline="0" dirty="0"/>
              <a:t>We have updated the Bereavement Palm Cards and will need to get these updated forms to Social Work. Supervisors will need to order these through Pia for when they run out. </a:t>
            </a:r>
          </a:p>
          <a:p>
            <a:r>
              <a:rPr lang="en-US" baseline="0" dirty="0"/>
              <a:t>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14</a:t>
            </a:fld>
            <a:endParaRPr lang="en-US"/>
          </a:p>
        </p:txBody>
      </p:sp>
    </p:spTree>
    <p:extLst>
      <p:ext uri="{BB962C8B-B14F-4D97-AF65-F5344CB8AC3E}">
        <p14:creationId xmlns:p14="http://schemas.microsoft.com/office/powerpoint/2010/main" val="2046584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as a reminder, if you have a mom that does not want occ, but still wants MHC please utilize Empath health. These moms need to have experienced a miscarriage, fetal or infant loss This service is also listed on the bereavement resource card. So even if they decline, if they are willing to receive an email or flyer then we can do that. </a:t>
            </a:r>
          </a:p>
          <a:p>
            <a:endParaRPr lang="en-US" dirty="0"/>
          </a:p>
          <a:p>
            <a:r>
              <a:rPr lang="en-US" dirty="0"/>
              <a:t>Review slide </a:t>
            </a:r>
          </a:p>
        </p:txBody>
      </p:sp>
      <p:sp>
        <p:nvSpPr>
          <p:cNvPr id="4" name="Slide Number Placeholder 3"/>
          <p:cNvSpPr>
            <a:spLocks noGrp="1"/>
          </p:cNvSpPr>
          <p:nvPr>
            <p:ph type="sldNum" sz="quarter" idx="10"/>
          </p:nvPr>
        </p:nvSpPr>
        <p:spPr/>
        <p:txBody>
          <a:bodyPr/>
          <a:lstStyle/>
          <a:p>
            <a:fld id="{EEDD4E04-11A0-40E3-9C55-ED4B7E6EF770}" type="slidenum">
              <a:rPr lang="en-US" smtClean="0"/>
              <a:pPr/>
              <a:t>16</a:t>
            </a:fld>
            <a:endParaRPr lang="en-US"/>
          </a:p>
        </p:txBody>
      </p:sp>
    </p:spTree>
    <p:extLst>
      <p:ext uri="{BB962C8B-B14F-4D97-AF65-F5344CB8AC3E}">
        <p14:creationId xmlns:p14="http://schemas.microsoft.com/office/powerpoint/2010/main" val="1151297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see resources</a:t>
            </a:r>
            <a:r>
              <a:rPr lang="en-US" baseline="0" dirty="0"/>
              <a:t> for full packet.</a:t>
            </a:r>
          </a:p>
          <a:p>
            <a:r>
              <a:rPr lang="en-US" baseline="0" dirty="0"/>
              <a:t>IF YOU NEED THIS PLEASE LET ME KNOW. </a:t>
            </a:r>
          </a:p>
          <a:p>
            <a:endParaRPr lang="en-US"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17</a:t>
            </a:fld>
            <a:endParaRPr lang="en-US"/>
          </a:p>
        </p:txBody>
      </p:sp>
    </p:spTree>
    <p:extLst>
      <p:ext uri="{BB962C8B-B14F-4D97-AF65-F5344CB8AC3E}">
        <p14:creationId xmlns:p14="http://schemas.microsoft.com/office/powerpoint/2010/main" val="1473248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r>
              <a:rPr lang="en-US" sz="1200" dirty="0"/>
              <a:t>WFS is your opportunity to paint a picture of what services and support a client received. Especially if they close with no on going care coordination. </a:t>
            </a:r>
          </a:p>
          <a:p>
            <a:pPr marL="0" indent="0" algn="ctr">
              <a:buNone/>
            </a:pPr>
            <a:endParaRPr lang="en-US" sz="1200" dirty="0"/>
          </a:p>
          <a:p>
            <a:pPr marL="0" indent="0" algn="ctr">
              <a:buNone/>
            </a:pPr>
            <a:r>
              <a:rPr lang="en-US" sz="1200" dirty="0"/>
              <a:t>This data goes through a series of reviews from your agency, to state funders, to committees. </a:t>
            </a:r>
          </a:p>
          <a:p>
            <a:pPr marL="0" indent="0" algn="ctr">
              <a:buNone/>
            </a:pPr>
            <a:r>
              <a:rPr lang="en-US" sz="1200" dirty="0"/>
              <a:t>If you are copying and pasting, this must be edited case by case.</a:t>
            </a:r>
          </a:p>
          <a:p>
            <a:pPr marL="0" indent="0" algn="ctr">
              <a:buNone/>
            </a:pPr>
            <a:endParaRPr lang="en-US" sz="1200" dirty="0"/>
          </a:p>
          <a:p>
            <a:pPr marL="0" indent="0" algn="ctr">
              <a:buNone/>
            </a:pPr>
            <a:r>
              <a:rPr lang="en-US" sz="1200" dirty="0"/>
              <a:t>It is especially important to document what talking points you hit on for education with the client vs what resources and referrals you provided. </a:t>
            </a:r>
          </a:p>
          <a:p>
            <a:pPr marL="0" indent="0" algn="ctr">
              <a:buNone/>
            </a:pPr>
            <a:endParaRPr lang="en-US" sz="1200" dirty="0"/>
          </a:p>
          <a:p>
            <a:endParaRPr lang="en-US"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19</a:t>
            </a:fld>
            <a:endParaRPr lang="en-US"/>
          </a:p>
        </p:txBody>
      </p:sp>
    </p:spTree>
    <p:extLst>
      <p:ext uri="{BB962C8B-B14F-4D97-AF65-F5344CB8AC3E}">
        <p14:creationId xmlns:p14="http://schemas.microsoft.com/office/powerpoint/2010/main" val="354433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give you an idea these are some of the questions we are asked during these reviews. </a:t>
            </a:r>
          </a:p>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20</a:t>
            </a:fld>
            <a:endParaRPr lang="en-US"/>
          </a:p>
        </p:txBody>
      </p:sp>
    </p:spTree>
    <p:extLst>
      <p:ext uri="{BB962C8B-B14F-4D97-AF65-F5344CB8AC3E}">
        <p14:creationId xmlns:p14="http://schemas.microsoft.com/office/powerpoint/2010/main" val="1123327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 quick look at the agencies and committees. </a:t>
            </a:r>
          </a:p>
          <a:p>
            <a:endParaRPr lang="en-US" dirty="0"/>
          </a:p>
          <a:p>
            <a:r>
              <a:rPr lang="en-US" dirty="0"/>
              <a:t>I say all this to say that the picture you paint is important. It is more than just one person looking at the data or Dr Stanley pulling reports. We even have legislature looking at our data. They want to know how and what we are doing with the funds we receive. Think of us as an advocate for you. We know how hard you are working and the connections you have with your families. We are here to help articulate this to those who are wanting to know. </a:t>
            </a:r>
          </a:p>
          <a:p>
            <a:endParaRPr lang="en-US" dirty="0"/>
          </a:p>
        </p:txBody>
      </p:sp>
      <p:sp>
        <p:nvSpPr>
          <p:cNvPr id="4" name="Slide Number Placeholder 3"/>
          <p:cNvSpPr>
            <a:spLocks noGrp="1"/>
          </p:cNvSpPr>
          <p:nvPr>
            <p:ph type="sldNum" sz="quarter" idx="10"/>
          </p:nvPr>
        </p:nvSpPr>
        <p:spPr/>
        <p:txBody>
          <a:bodyPr/>
          <a:lstStyle/>
          <a:p>
            <a:fld id="{EEDD4E04-11A0-40E3-9C55-ED4B7E6EF770}" type="slidenum">
              <a:rPr lang="en-US" smtClean="0"/>
              <a:pPr/>
              <a:t>21</a:t>
            </a:fld>
            <a:endParaRPr lang="en-US"/>
          </a:p>
        </p:txBody>
      </p:sp>
    </p:spTree>
    <p:extLst>
      <p:ext uri="{BB962C8B-B14F-4D97-AF65-F5344CB8AC3E}">
        <p14:creationId xmlns:p14="http://schemas.microsoft.com/office/powerpoint/2010/main" val="1787792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DD4E04-11A0-40E3-9C55-ED4B7E6EF770}" type="slidenum">
              <a:rPr lang="en-US" smtClean="0"/>
              <a:pPr/>
              <a:t>22</a:t>
            </a:fld>
            <a:endParaRPr lang="en-US"/>
          </a:p>
        </p:txBody>
      </p:sp>
    </p:spTree>
    <p:extLst>
      <p:ext uri="{BB962C8B-B14F-4D97-AF65-F5344CB8AC3E}">
        <p14:creationId xmlns:p14="http://schemas.microsoft.com/office/powerpoint/2010/main" val="12790966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50000">
              <a:schemeClr val="bg1"/>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530476"/>
            <a:ext cx="10363200" cy="1470025"/>
          </a:xfrm>
        </p:spPr>
        <p:txBody>
          <a:bodyPr/>
          <a:lstStyle/>
          <a:p>
            <a:r>
              <a:rPr lang="en-US" dirty="0"/>
              <a:t>Click to edit title style</a:t>
            </a:r>
          </a:p>
        </p:txBody>
      </p:sp>
      <p:sp>
        <p:nvSpPr>
          <p:cNvPr id="3" name="Subtitle 2"/>
          <p:cNvSpPr>
            <a:spLocks noGrp="1"/>
          </p:cNvSpPr>
          <p:nvPr>
            <p:ph type="subTitle" idx="1" hasCustomPrompt="1"/>
          </p:nvPr>
        </p:nvSpPr>
        <p:spPr>
          <a:xfrm>
            <a:off x="1896533" y="4343400"/>
            <a:ext cx="8534400" cy="14097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 style</a:t>
            </a:r>
          </a:p>
        </p:txBody>
      </p:sp>
      <p:sp>
        <p:nvSpPr>
          <p:cNvPr id="6" name="Slide Number Placeholder 5"/>
          <p:cNvSpPr>
            <a:spLocks noGrp="1"/>
          </p:cNvSpPr>
          <p:nvPr>
            <p:ph type="sldNum" sz="quarter" idx="12"/>
          </p:nvPr>
        </p:nvSpPr>
        <p:spPr>
          <a:xfrm>
            <a:off x="10972800" y="6400800"/>
            <a:ext cx="609600" cy="304800"/>
          </a:xfrm>
        </p:spPr>
        <p:txBody>
          <a:bodyPr/>
          <a:lstStyle/>
          <a:p>
            <a:fld id="{FCC3A4FA-397B-483E-9349-4D0FABE2991A}" type="slidenum">
              <a:rPr lang="en-US" smtClean="0"/>
              <a:pPr/>
              <a:t>‹#›</a:t>
            </a:fld>
            <a:endParaRPr lang="en-US"/>
          </a:p>
        </p:txBody>
      </p:sp>
      <p:sp>
        <p:nvSpPr>
          <p:cNvPr id="5" name="Rectangle 4"/>
          <p:cNvSpPr/>
          <p:nvPr userDrawn="1"/>
        </p:nvSpPr>
        <p:spPr>
          <a:xfrm>
            <a:off x="112890" y="6305490"/>
            <a:ext cx="12079111" cy="400110"/>
          </a:xfrm>
          <a:prstGeom prst="rect">
            <a:avLst/>
          </a:prstGeom>
        </p:spPr>
        <p:txBody>
          <a:bodyPr wrap="square">
            <a:spAutoFit/>
          </a:bodyPr>
          <a:lstStyle/>
          <a:p>
            <a:pPr algn="ctr"/>
            <a:r>
              <a:rPr lang="en-US" sz="2000" dirty="0">
                <a:latin typeface="Montserrat Black" panose="00000A00000000000000" pitchFamily="50" charset="0"/>
              </a:rPr>
              <a:t>EVERY </a:t>
            </a:r>
            <a:r>
              <a:rPr lang="en-US" sz="2000" dirty="0">
                <a:solidFill>
                  <a:srgbClr val="E500AC"/>
                </a:solidFill>
                <a:latin typeface="Montserrat Black" panose="00000A00000000000000" pitchFamily="50" charset="0"/>
              </a:rPr>
              <a:t>BABY</a:t>
            </a:r>
            <a:r>
              <a:rPr lang="en-US" sz="2000" dirty="0">
                <a:solidFill>
                  <a:schemeClr val="accent3">
                    <a:lumMod val="75000"/>
                  </a:schemeClr>
                </a:solidFill>
                <a:latin typeface="Montserrat Black" panose="00000A00000000000000" pitchFamily="50" charset="0"/>
              </a:rPr>
              <a:t> </a:t>
            </a:r>
            <a:r>
              <a:rPr lang="en-US" sz="2000" dirty="0">
                <a:latin typeface="Montserrat Black" panose="00000A00000000000000" pitchFamily="50" charset="0"/>
              </a:rPr>
              <a:t>DESERVES A</a:t>
            </a:r>
            <a:r>
              <a:rPr lang="en-US" sz="2000" dirty="0">
                <a:solidFill>
                  <a:schemeClr val="accent3">
                    <a:lumMod val="75000"/>
                  </a:schemeClr>
                </a:solidFill>
                <a:latin typeface="Montserrat Black" panose="00000A00000000000000" pitchFamily="50" charset="0"/>
              </a:rPr>
              <a:t> </a:t>
            </a:r>
            <a:r>
              <a:rPr lang="en-US" sz="2000" dirty="0">
                <a:solidFill>
                  <a:srgbClr val="92D050"/>
                </a:solidFill>
                <a:latin typeface="Montserrat Black" panose="00000A00000000000000" pitchFamily="50" charset="0"/>
              </a:rPr>
              <a:t>HEALTHY START</a:t>
            </a:r>
            <a:endParaRPr lang="id-ID" sz="2000" dirty="0">
              <a:solidFill>
                <a:srgbClr val="92D050"/>
              </a:solidFill>
              <a:latin typeface="Montserrat Black" panose="00000A00000000000000" pitchFamily="50" charset="0"/>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3857" y="1485836"/>
            <a:ext cx="5224283" cy="905258"/>
          </a:xfrm>
          <a:prstGeom prst="rect">
            <a:avLst/>
          </a:prstGeom>
        </p:spPr>
      </p:pic>
      <p:grpSp>
        <p:nvGrpSpPr>
          <p:cNvPr id="21" name="Group 20"/>
          <p:cNvGrpSpPr/>
          <p:nvPr userDrawn="1"/>
        </p:nvGrpSpPr>
        <p:grpSpPr>
          <a:xfrm>
            <a:off x="5682113" y="188561"/>
            <a:ext cx="827773" cy="809160"/>
            <a:chOff x="5682113" y="188561"/>
            <a:chExt cx="827773" cy="809160"/>
          </a:xfrm>
        </p:grpSpPr>
        <p:sp>
          <p:nvSpPr>
            <p:cNvPr id="19" name="Oval 18"/>
            <p:cNvSpPr/>
            <p:nvPr/>
          </p:nvSpPr>
          <p:spPr>
            <a:xfrm>
              <a:off x="5682113" y="188561"/>
              <a:ext cx="827773" cy="809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3610" y="330978"/>
              <a:ext cx="624778" cy="554381"/>
            </a:xfrm>
            <a:prstGeom prst="rect">
              <a:avLst/>
            </a:prstGeom>
          </p:spPr>
        </p:pic>
      </p:grpSp>
      <p:sp>
        <p:nvSpPr>
          <p:cNvPr id="22" name="Rectangle 21"/>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flip="none" rotWithShape="1">
          <a:gsLst>
            <a:gs pos="0">
              <a:schemeClr val="bg1"/>
            </a:gs>
            <a:gs pos="50000">
              <a:schemeClr val="bg1"/>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242932"/>
            <a:ext cx="10363200" cy="1470025"/>
          </a:xfrm>
        </p:spPr>
        <p:txBody>
          <a:bodyPr/>
          <a:lstStyle/>
          <a:p>
            <a:r>
              <a:rPr lang="en-US" dirty="0"/>
              <a:t>Click to edit title style</a:t>
            </a:r>
          </a:p>
        </p:txBody>
      </p:sp>
      <p:sp>
        <p:nvSpPr>
          <p:cNvPr id="3" name="Subtitle 2"/>
          <p:cNvSpPr>
            <a:spLocks noGrp="1"/>
          </p:cNvSpPr>
          <p:nvPr>
            <p:ph type="subTitle" idx="1" hasCustomPrompt="1"/>
          </p:nvPr>
        </p:nvSpPr>
        <p:spPr>
          <a:xfrm>
            <a:off x="1896533" y="4000500"/>
            <a:ext cx="85344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 style</a:t>
            </a:r>
          </a:p>
        </p:txBody>
      </p:sp>
      <p:sp>
        <p:nvSpPr>
          <p:cNvPr id="6" name="Slide Number Placeholder 5"/>
          <p:cNvSpPr>
            <a:spLocks noGrp="1"/>
          </p:cNvSpPr>
          <p:nvPr>
            <p:ph type="sldNum" sz="quarter" idx="12"/>
          </p:nvPr>
        </p:nvSpPr>
        <p:spPr>
          <a:xfrm>
            <a:off x="10972800" y="6400800"/>
            <a:ext cx="609600" cy="304800"/>
          </a:xfrm>
        </p:spPr>
        <p:txBody>
          <a:bodyPr/>
          <a:lstStyle/>
          <a:p>
            <a:fld id="{FCC3A4FA-397B-483E-9349-4D0FABE2991A}" type="slidenum">
              <a:rPr lang="en-US" smtClean="0"/>
              <a:pPr/>
              <a:t>‹#›</a:t>
            </a:fld>
            <a:endParaRPr lang="en-US"/>
          </a:p>
        </p:txBody>
      </p:sp>
      <p:sp>
        <p:nvSpPr>
          <p:cNvPr id="5" name="Rectangle 4"/>
          <p:cNvSpPr/>
          <p:nvPr userDrawn="1"/>
        </p:nvSpPr>
        <p:spPr>
          <a:xfrm>
            <a:off x="112890" y="6305490"/>
            <a:ext cx="12079111" cy="400110"/>
          </a:xfrm>
          <a:prstGeom prst="rect">
            <a:avLst/>
          </a:prstGeom>
        </p:spPr>
        <p:txBody>
          <a:bodyPr wrap="square">
            <a:spAutoFit/>
          </a:bodyPr>
          <a:lstStyle/>
          <a:p>
            <a:pPr algn="ctr"/>
            <a:r>
              <a:rPr lang="en-US" sz="2000" dirty="0">
                <a:latin typeface="Montserrat Black" panose="00000A00000000000000" pitchFamily="50" charset="0"/>
              </a:rPr>
              <a:t>EVERY </a:t>
            </a:r>
            <a:r>
              <a:rPr lang="en-US" sz="2000" dirty="0">
                <a:solidFill>
                  <a:srgbClr val="E500AC"/>
                </a:solidFill>
                <a:latin typeface="Montserrat Black" panose="00000A00000000000000" pitchFamily="50" charset="0"/>
              </a:rPr>
              <a:t>BABY</a:t>
            </a:r>
            <a:r>
              <a:rPr lang="en-US" sz="2000" dirty="0">
                <a:solidFill>
                  <a:schemeClr val="accent3">
                    <a:lumMod val="75000"/>
                  </a:schemeClr>
                </a:solidFill>
                <a:latin typeface="Montserrat Black" panose="00000A00000000000000" pitchFamily="50" charset="0"/>
              </a:rPr>
              <a:t> </a:t>
            </a:r>
            <a:r>
              <a:rPr lang="en-US" sz="2000" dirty="0">
                <a:latin typeface="Montserrat Black" panose="00000A00000000000000" pitchFamily="50" charset="0"/>
              </a:rPr>
              <a:t>DESERVES A</a:t>
            </a:r>
            <a:r>
              <a:rPr lang="en-US" sz="2000" dirty="0">
                <a:solidFill>
                  <a:schemeClr val="accent3">
                    <a:lumMod val="75000"/>
                  </a:schemeClr>
                </a:solidFill>
                <a:latin typeface="Montserrat Black" panose="00000A00000000000000" pitchFamily="50" charset="0"/>
              </a:rPr>
              <a:t> </a:t>
            </a:r>
            <a:r>
              <a:rPr lang="en-US" sz="2000" dirty="0">
                <a:solidFill>
                  <a:srgbClr val="92D050"/>
                </a:solidFill>
                <a:latin typeface="Montserrat Black" panose="00000A00000000000000" pitchFamily="50" charset="0"/>
              </a:rPr>
              <a:t>HEALTHY START</a:t>
            </a:r>
            <a:endParaRPr lang="id-ID" sz="2000" dirty="0">
              <a:solidFill>
                <a:srgbClr val="92D050"/>
              </a:solidFill>
              <a:latin typeface="Montserrat Black" panose="00000A00000000000000" pitchFamily="50" charset="0"/>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849" y="567181"/>
            <a:ext cx="6596302" cy="1143000"/>
          </a:xfrm>
          <a:prstGeom prst="rect">
            <a:avLst/>
          </a:prstGeom>
        </p:spPr>
      </p:pic>
      <p:sp>
        <p:nvSpPr>
          <p:cNvPr id="11" name="Rectangle 10"/>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83264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066800"/>
            <a:ext cx="10972800" cy="1143000"/>
          </a:xfrm>
        </p:spPr>
        <p:txBody>
          <a:bodyPr/>
          <a:lstStyle>
            <a:lvl1pPr algn="l">
              <a:defRPr/>
            </a:lvl1pPr>
          </a:lstStyle>
          <a:p>
            <a:r>
              <a:rPr lang="en-US" dirty="0"/>
              <a:t>Click to edit title style</a:t>
            </a:r>
          </a:p>
        </p:txBody>
      </p:sp>
      <p:sp>
        <p:nvSpPr>
          <p:cNvPr id="3" name="Content Placeholder 2"/>
          <p:cNvSpPr>
            <a:spLocks noGrp="1"/>
          </p:cNvSpPr>
          <p:nvPr>
            <p:ph idx="1" hasCustomPrompt="1"/>
          </p:nvPr>
        </p:nvSpPr>
        <p:spPr>
          <a:xfrm>
            <a:off x="609600" y="2209800"/>
            <a:ext cx="10972800" cy="4191000"/>
          </a:xfrm>
        </p:spPr>
        <p:txBody>
          <a:bodyPr/>
          <a:lstStyle>
            <a:lvl1pPr marL="0" indent="0">
              <a:buNone/>
              <a:defRPr/>
            </a:lvl1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FCC3A4FA-397B-483E-9349-4D0FABE2991A}"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0" y="280413"/>
            <a:ext cx="4538273" cy="786387"/>
          </a:xfrm>
          <a:prstGeom prst="rect">
            <a:avLst/>
          </a:prstGeom>
        </p:spPr>
      </p:pic>
      <p:sp>
        <p:nvSpPr>
          <p:cNvPr id="10" name="Rectangle 9"/>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68427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066800"/>
            <a:ext cx="10972800" cy="1143000"/>
          </a:xfrm>
        </p:spPr>
        <p:txBody>
          <a:bodyPr/>
          <a:lstStyle>
            <a:lvl1pPr algn="l">
              <a:defRPr>
                <a:solidFill>
                  <a:schemeClr val="bg1"/>
                </a:solidFill>
              </a:defRPr>
            </a:lvl1pPr>
          </a:lstStyle>
          <a:p>
            <a:r>
              <a:rPr lang="en-US" dirty="0"/>
              <a:t>Click to edit title style</a:t>
            </a:r>
          </a:p>
        </p:txBody>
      </p:sp>
      <p:sp>
        <p:nvSpPr>
          <p:cNvPr id="3" name="Content Placeholder 2"/>
          <p:cNvSpPr>
            <a:spLocks noGrp="1"/>
          </p:cNvSpPr>
          <p:nvPr>
            <p:ph idx="1" hasCustomPrompt="1"/>
          </p:nvPr>
        </p:nvSpPr>
        <p:spPr>
          <a:xfrm>
            <a:off x="609600" y="2209800"/>
            <a:ext cx="10972800" cy="4191000"/>
          </a:xfrm>
        </p:spPr>
        <p:txBody>
          <a:bodyPr/>
          <a:lstStyle>
            <a:lvl1pPr marL="0" indent="0">
              <a:buNone/>
              <a:defRPr>
                <a:solidFill>
                  <a:schemeClr val="bg1"/>
                </a:solidFill>
              </a:defRPr>
            </a:lvl1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FCC3A4FA-397B-483E-9349-4D0FABE2991A}"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0" y="280413"/>
            <a:ext cx="4538273" cy="786387"/>
          </a:xfrm>
          <a:prstGeom prst="rect">
            <a:avLst/>
          </a:prstGeom>
        </p:spPr>
      </p:pic>
      <p:sp>
        <p:nvSpPr>
          <p:cNvPr id="10" name="Rectangle 9"/>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83584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066800"/>
            <a:ext cx="10972800" cy="1143000"/>
          </a:xfrm>
        </p:spPr>
        <p:txBody>
          <a:bodyPr/>
          <a:lstStyle>
            <a:lvl1pPr algn="l">
              <a:defRPr/>
            </a:lvl1pPr>
          </a:lstStyle>
          <a:p>
            <a:r>
              <a:rPr lang="en-US" dirty="0"/>
              <a:t>Click to edit title style</a:t>
            </a:r>
          </a:p>
        </p:txBody>
      </p:sp>
      <p:sp>
        <p:nvSpPr>
          <p:cNvPr id="3" name="Content Placeholder 2"/>
          <p:cNvSpPr>
            <a:spLocks noGrp="1"/>
          </p:cNvSpPr>
          <p:nvPr>
            <p:ph idx="1"/>
          </p:nvPr>
        </p:nvSpPr>
        <p:spPr>
          <a:xfrm>
            <a:off x="609600" y="2209800"/>
            <a:ext cx="10972800" cy="4191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FCC3A4FA-397B-483E-9349-4D0FABE2991A}"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0" y="280413"/>
            <a:ext cx="4538273" cy="786387"/>
          </a:xfrm>
          <a:prstGeom prst="rect">
            <a:avLst/>
          </a:prstGeom>
        </p:spPr>
      </p:pic>
      <p:sp>
        <p:nvSpPr>
          <p:cNvPr id="11" name="Rectangle 10"/>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Content Placeholder 2"/>
          <p:cNvSpPr>
            <a:spLocks noGrp="1"/>
          </p:cNvSpPr>
          <p:nvPr>
            <p:ph sz="half" idx="1" hasCustomPrompt="1"/>
          </p:nvPr>
        </p:nvSpPr>
        <p:spPr>
          <a:xfrm>
            <a:off x="609600" y="1202124"/>
            <a:ext cx="5384800" cy="5198676"/>
          </a:xfrm>
        </p:spPr>
        <p:txBody>
          <a:bodyPr/>
          <a:lstStyle>
            <a:lvl1pPr marL="342900" indent="-342900">
              <a:buFont typeface="Arial" panose="020B0604020202020204" pitchFamily="34" charset="0"/>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1202124"/>
            <a:ext cx="5384800" cy="5198676"/>
          </a:xfrm>
        </p:spPr>
        <p:txBody>
          <a:bodyPr/>
          <a:lstStyle>
            <a:lvl1pPr marL="342900" indent="-342900">
              <a:buFont typeface="Arial" panose="020B0604020202020204" pitchFamily="34" charset="0"/>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FCC3A4FA-397B-483E-9349-4D0FABE2991A}"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9018" y="5839073"/>
            <a:ext cx="3173743" cy="549943"/>
          </a:xfrm>
          <a:prstGeom prst="rect">
            <a:avLst/>
          </a:prstGeom>
        </p:spPr>
      </p:pic>
      <p:sp>
        <p:nvSpPr>
          <p:cNvPr id="10" name="Rectangle 9"/>
          <p:cNvSpPr/>
          <p:nvPr userDrawn="1"/>
        </p:nvSpPr>
        <p:spPr>
          <a:xfrm>
            <a:off x="0" y="6705600"/>
            <a:ext cx="121920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9413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Content Placeholder 2"/>
          <p:cNvSpPr>
            <a:spLocks noGrp="1"/>
          </p:cNvSpPr>
          <p:nvPr>
            <p:ph sz="half" idx="1" hasCustomPrompt="1"/>
          </p:nvPr>
        </p:nvSpPr>
        <p:spPr>
          <a:xfrm>
            <a:off x="609600" y="1202124"/>
            <a:ext cx="5384800" cy="5198676"/>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1202124"/>
            <a:ext cx="5384800" cy="5198676"/>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FCC3A4FA-397B-483E-9349-4D0FABE2991A}" type="slidenum">
              <a:rPr lang="en-US" smtClean="0"/>
              <a:pPr/>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9018" y="5839073"/>
            <a:ext cx="3173743" cy="549943"/>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CC3A4FA-397B-483E-9349-4D0FABE2991A}" type="slidenum">
              <a:rPr lang="en-US" smtClean="0"/>
              <a:pPr/>
              <a:t>‹#›</a:t>
            </a:fld>
            <a:endParaRPr lang="en-US"/>
          </a:p>
        </p:txBody>
      </p:sp>
      <p:sp>
        <p:nvSpPr>
          <p:cNvPr id="7" name="Title 1"/>
          <p:cNvSpPr>
            <a:spLocks noGrp="1"/>
          </p:cNvSpPr>
          <p:nvPr>
            <p:ph type="title" hasCustomPrompt="1"/>
          </p:nvPr>
        </p:nvSpPr>
        <p:spPr>
          <a:xfrm>
            <a:off x="609600" y="1066800"/>
            <a:ext cx="10972800" cy="1143000"/>
          </a:xfrm>
        </p:spPr>
        <p:txBody>
          <a:bodyPr/>
          <a:lstStyle>
            <a:lvl1pPr algn="l">
              <a:defRPr/>
            </a:lvl1pPr>
          </a:lstStyle>
          <a:p>
            <a:r>
              <a:rPr lang="en-US" dirty="0"/>
              <a:t>Click to edit 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0" y="280413"/>
            <a:ext cx="4538273" cy="78638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CC3A4FA-397B-483E-9349-4D0FABE299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50000">
              <a:schemeClr val="bg1"/>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304800"/>
            <a:ext cx="10972800" cy="897324"/>
          </a:xfrm>
          <a:prstGeom prst="rect">
            <a:avLst/>
          </a:prstGeom>
        </p:spPr>
        <p:txBody>
          <a:bodyPr vert="horz" lIns="91440" tIns="45720" rIns="91440" bIns="45720" rtlCol="0" anchor="ctr">
            <a:normAutofit/>
          </a:bodyPr>
          <a:lstStyle/>
          <a:p>
            <a:r>
              <a:rPr lang="en-US" dirty="0"/>
              <a:t>Click to edit title style</a:t>
            </a:r>
          </a:p>
        </p:txBody>
      </p:sp>
      <p:sp>
        <p:nvSpPr>
          <p:cNvPr id="3" name="Text Placeholder 2"/>
          <p:cNvSpPr>
            <a:spLocks noGrp="1"/>
          </p:cNvSpPr>
          <p:nvPr>
            <p:ph type="body" idx="1"/>
          </p:nvPr>
        </p:nvSpPr>
        <p:spPr>
          <a:xfrm>
            <a:off x="609600" y="1202124"/>
            <a:ext cx="10972800" cy="5198676"/>
          </a:xfrm>
          <a:prstGeom prst="rect">
            <a:avLst/>
          </a:prstGeom>
        </p:spPr>
        <p:txBody>
          <a:bodyPr vert="horz" lIns="91440" tIns="45720" rIns="91440" bIns="45720" rtlCol="0">
            <a:normAutofit/>
          </a:body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0972800" y="6400800"/>
            <a:ext cx="609600" cy="304800"/>
          </a:xfrm>
          <a:prstGeom prst="rect">
            <a:avLst/>
          </a:prstGeom>
        </p:spPr>
        <p:txBody>
          <a:bodyPr vert="horz" lIns="91440" tIns="45720" rIns="91440" bIns="45720" rtlCol="0" anchor="ctr"/>
          <a:lstStyle>
            <a:lvl1pPr algn="r">
              <a:defRPr sz="1200">
                <a:solidFill>
                  <a:schemeClr val="tx1">
                    <a:tint val="75000"/>
                  </a:schemeClr>
                </a:solidFill>
              </a:defRPr>
            </a:lvl1pPr>
          </a:lstStyle>
          <a:p>
            <a:fld id="{FCC3A4FA-397B-483E-9349-4D0FABE299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9" r:id="rId2"/>
    <p:sldLayoutId id="2147483656" r:id="rId3"/>
    <p:sldLayoutId id="2147483658" r:id="rId4"/>
    <p:sldLayoutId id="2147483650" r:id="rId5"/>
    <p:sldLayoutId id="2147483657" r:id="rId6"/>
    <p:sldLayoutId id="2147483652" r:id="rId7"/>
    <p:sldLayoutId id="2147483654" r:id="rId8"/>
    <p:sldLayoutId id="2147483655" r:id="rId9"/>
  </p:sldLayoutIdLst>
  <p:txStyles>
    <p:titleStyle>
      <a:lvl1pPr algn="ctr"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p:titleStyle>
    <p:body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4.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4.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hyperlink" Target="mailto:sandramurray@empathhealth.org" TargetMode="External"/><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hyperlink" Target="https://pxhere.com/en/photo/930564" TargetMode="External"/><Relationship Id="rId5" Type="http://schemas.openxmlformats.org/officeDocument/2006/relationships/image" Target="../media/image9.jpe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9.xml"/><Relationship Id="rId7" Type="http://schemas.openxmlformats.org/officeDocument/2006/relationships/diagramQuickStyle" Target="../diagrams/quickStyle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4.png"/><Relationship Id="rId4" Type="http://schemas.openxmlformats.org/officeDocument/2006/relationships/notesSlide" Target="../notesSlides/notesSlide18.xml"/><Relationship Id="rId9" Type="http://schemas.microsoft.com/office/2007/relationships/diagramDrawing" Target="../diagrams/drawing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png"/><Relationship Id="rId5" Type="http://schemas.openxmlformats.org/officeDocument/2006/relationships/hyperlink" Target="mailto:cbelmonte@hstart.org" TargetMode="Externa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 y="3048000"/>
            <a:ext cx="11506200" cy="1470025"/>
          </a:xfrm>
        </p:spPr>
        <p:txBody>
          <a:bodyPr>
            <a:normAutofit/>
          </a:bodyPr>
          <a:lstStyle/>
          <a:p>
            <a:r>
              <a:rPr lang="en-US" dirty="0"/>
              <a:t>Educational Messages at intake</a:t>
            </a:r>
          </a:p>
        </p:txBody>
      </p:sp>
      <p:sp>
        <p:nvSpPr>
          <p:cNvPr id="3" name="Subtitle 2"/>
          <p:cNvSpPr>
            <a:spLocks noGrp="1"/>
          </p:cNvSpPr>
          <p:nvPr>
            <p:ph type="subTitle" idx="1"/>
          </p:nvPr>
        </p:nvSpPr>
        <p:spPr>
          <a:xfrm>
            <a:off x="1828800" y="5197475"/>
            <a:ext cx="8534400" cy="1470025"/>
          </a:xfrm>
        </p:spPr>
        <p:txBody>
          <a:bodyPr>
            <a:normAutofit/>
          </a:bodyPr>
          <a:lstStyle/>
          <a:p>
            <a:r>
              <a:rPr lang="en-US" dirty="0"/>
              <a:t>9/22/2021</a:t>
            </a:r>
          </a:p>
          <a:p>
            <a:r>
              <a:rPr lang="en-US" dirty="0"/>
              <a:t>Updated 10/5/2022</a:t>
            </a:r>
          </a:p>
        </p:txBody>
      </p:sp>
      <p:pic>
        <p:nvPicPr>
          <p:cNvPr id="4" name="Recorded Sound">
            <a:hlinkClick r:id="" action="ppaction://media"/>
            <a:extLst>
              <a:ext uri="{FF2B5EF4-FFF2-40B4-BE49-F238E27FC236}">
                <a16:creationId xmlns:a16="http://schemas.microsoft.com/office/drawing/2014/main" id="{A9511336-6689-4F10-9EAF-E421856C4C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60000" y="279400"/>
            <a:ext cx="1270000" cy="1270000"/>
          </a:xfrm>
          <a:prstGeom prst="rect">
            <a:avLst/>
          </a:prstGeom>
        </p:spPr>
      </p:pic>
    </p:spTree>
    <p:extLst>
      <p:ext uri="{BB962C8B-B14F-4D97-AF65-F5344CB8AC3E}">
        <p14:creationId xmlns:p14="http://schemas.microsoft.com/office/powerpoint/2010/main" val="1671328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FE653-1EE0-450C-94BB-B555CF517701}"/>
              </a:ext>
            </a:extLst>
          </p:cNvPr>
          <p:cNvSpPr>
            <a:spLocks noGrp="1"/>
          </p:cNvSpPr>
          <p:nvPr>
            <p:ph type="title"/>
          </p:nvPr>
        </p:nvSpPr>
        <p:spPr/>
        <p:txBody>
          <a:bodyPr/>
          <a:lstStyle/>
          <a:p>
            <a:r>
              <a:rPr lang="en-US" dirty="0"/>
              <a:t>Objectives </a:t>
            </a:r>
          </a:p>
        </p:txBody>
      </p:sp>
      <p:sp>
        <p:nvSpPr>
          <p:cNvPr id="3" name="Content Placeholder 2">
            <a:extLst>
              <a:ext uri="{FF2B5EF4-FFF2-40B4-BE49-F238E27FC236}">
                <a16:creationId xmlns:a16="http://schemas.microsoft.com/office/drawing/2014/main" id="{402F60DC-3702-4EED-81EC-9FF6801DE774}"/>
              </a:ext>
            </a:extLst>
          </p:cNvPr>
          <p:cNvSpPr>
            <a:spLocks noGrp="1"/>
          </p:cNvSpPr>
          <p:nvPr>
            <p:ph idx="1"/>
          </p:nvPr>
        </p:nvSpPr>
        <p:spPr/>
        <p:txBody>
          <a:bodyPr/>
          <a:lstStyle/>
          <a:p>
            <a:r>
              <a:rPr lang="en-US" dirty="0"/>
              <a:t>Review Educational Messages</a:t>
            </a:r>
          </a:p>
          <a:p>
            <a:r>
              <a:rPr lang="en-US" dirty="0"/>
              <a:t>Medical Diagnosis Dos and Don’ts</a:t>
            </a:r>
          </a:p>
          <a:p>
            <a:r>
              <a:rPr lang="en-US" dirty="0"/>
              <a:t>Perinatal Loss</a:t>
            </a:r>
          </a:p>
          <a:p>
            <a:r>
              <a:rPr lang="en-US" dirty="0"/>
              <a:t>WFS Documentation </a:t>
            </a:r>
          </a:p>
          <a:p>
            <a:endParaRPr lang="en-US" dirty="0"/>
          </a:p>
        </p:txBody>
      </p:sp>
      <p:pic>
        <p:nvPicPr>
          <p:cNvPr id="4" name="Recorded Sound">
            <a:hlinkClick r:id="" action="ppaction://media"/>
            <a:extLst>
              <a:ext uri="{FF2B5EF4-FFF2-40B4-BE49-F238E27FC236}">
                <a16:creationId xmlns:a16="http://schemas.microsoft.com/office/drawing/2014/main" id="{A9E1DDF8-1DF1-4ECC-8E9D-35E696EE11B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091863" y="684462"/>
            <a:ext cx="1525337" cy="1525337"/>
          </a:xfrm>
          <a:prstGeom prst="rect">
            <a:avLst/>
          </a:prstGeom>
        </p:spPr>
      </p:pic>
    </p:spTree>
    <p:extLst>
      <p:ext uri="{BB962C8B-B14F-4D97-AF65-F5344CB8AC3E}">
        <p14:creationId xmlns:p14="http://schemas.microsoft.com/office/powerpoint/2010/main" val="229318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828800"/>
            <a:ext cx="7239000" cy="3429000"/>
          </a:xfrm>
        </p:spPr>
        <p:txBody>
          <a:bodyPr>
            <a:normAutofit/>
          </a:bodyPr>
          <a:lstStyle/>
          <a:p>
            <a:pPr algn="ctr"/>
            <a:r>
              <a:rPr lang="en-US" dirty="0"/>
              <a:t>Educational messages </a:t>
            </a:r>
          </a:p>
        </p:txBody>
      </p:sp>
    </p:spTree>
    <p:extLst>
      <p:ext uri="{BB962C8B-B14F-4D97-AF65-F5344CB8AC3E}">
        <p14:creationId xmlns:p14="http://schemas.microsoft.com/office/powerpoint/2010/main" val="111521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4400"/>
            <a:ext cx="10972800" cy="1143000"/>
          </a:xfrm>
        </p:spPr>
        <p:txBody>
          <a:bodyPr>
            <a:normAutofit/>
          </a:bodyPr>
          <a:lstStyle/>
          <a:p>
            <a:r>
              <a:rPr lang="en-US" dirty="0"/>
              <a:t>Educational Messages</a:t>
            </a:r>
          </a:p>
        </p:txBody>
      </p:sp>
      <p:sp>
        <p:nvSpPr>
          <p:cNvPr id="3" name="Content Placeholder 2"/>
          <p:cNvSpPr>
            <a:spLocks noGrp="1"/>
          </p:cNvSpPr>
          <p:nvPr>
            <p:ph idx="1"/>
          </p:nvPr>
        </p:nvSpPr>
        <p:spPr>
          <a:xfrm>
            <a:off x="609600" y="1752600"/>
            <a:ext cx="11201400" cy="4876800"/>
          </a:xfrm>
        </p:spPr>
        <p:txBody>
          <a:bodyPr>
            <a:normAutofit fontScale="77500" lnSpcReduction="20000"/>
          </a:bodyPr>
          <a:lstStyle/>
          <a:p>
            <a:endParaRPr lang="en-US" sz="3100" dirty="0"/>
          </a:p>
          <a:p>
            <a:r>
              <a:rPr lang="en-US" sz="3100" dirty="0"/>
              <a:t>Type of client at intake:</a:t>
            </a:r>
          </a:p>
          <a:p>
            <a:pPr lvl="1"/>
            <a:r>
              <a:rPr lang="en-US" sz="2300" dirty="0"/>
              <a:t>Prenatal stage</a:t>
            </a:r>
          </a:p>
          <a:p>
            <a:pPr lvl="1"/>
            <a:r>
              <a:rPr lang="en-US" sz="2300" dirty="0"/>
              <a:t>Short Term NICU </a:t>
            </a:r>
          </a:p>
          <a:p>
            <a:pPr lvl="1"/>
            <a:r>
              <a:rPr lang="en-US" sz="2300" dirty="0"/>
              <a:t>Long Term NICU</a:t>
            </a:r>
          </a:p>
          <a:p>
            <a:pPr lvl="1"/>
            <a:r>
              <a:rPr lang="en-US" sz="2300" dirty="0"/>
              <a:t>Infant to be discharged</a:t>
            </a:r>
          </a:p>
          <a:p>
            <a:pPr lvl="1"/>
            <a:r>
              <a:rPr lang="en-US" sz="2300" dirty="0"/>
              <a:t>Loss </a:t>
            </a:r>
          </a:p>
          <a:p>
            <a:pPr marL="0" indent="0">
              <a:buNone/>
            </a:pPr>
            <a:endParaRPr lang="en-US" sz="3100" dirty="0"/>
          </a:p>
          <a:p>
            <a:r>
              <a:rPr lang="en-US" sz="3100" dirty="0"/>
              <a:t>Provides messages based on where they are in their life/pregnancy.</a:t>
            </a:r>
          </a:p>
          <a:p>
            <a:pPr marL="0" indent="0">
              <a:buNone/>
            </a:pPr>
            <a:endParaRPr lang="en-US" sz="3100" dirty="0"/>
          </a:p>
          <a:p>
            <a:r>
              <a:rPr lang="en-US" sz="3100" dirty="0"/>
              <a:t>Informed by Fetal and Infant Mortality Review Committee</a:t>
            </a:r>
          </a:p>
          <a:p>
            <a:endParaRPr lang="en-US" sz="3100" dirty="0"/>
          </a:p>
          <a:p>
            <a:r>
              <a:rPr lang="en-US" sz="3100" dirty="0"/>
              <a:t>Discharge plan will help determine if baby has a short or long term NICU stay to plan accordingly for educational messages.</a:t>
            </a:r>
          </a:p>
          <a:p>
            <a:pPr lvl="1"/>
            <a:endParaRPr lang="en-US" dirty="0"/>
          </a:p>
        </p:txBody>
      </p:sp>
      <p:pic>
        <p:nvPicPr>
          <p:cNvPr id="5" name="Recorded Sound">
            <a:hlinkClick r:id="" action="ppaction://media"/>
            <a:extLst>
              <a:ext uri="{FF2B5EF4-FFF2-40B4-BE49-F238E27FC236}">
                <a16:creationId xmlns:a16="http://schemas.microsoft.com/office/drawing/2014/main" id="{DA81BC7F-B85F-43D5-B41C-BC84ADF6A0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96400" y="508000"/>
            <a:ext cx="2057400" cy="2057400"/>
          </a:xfrm>
          <a:prstGeom prst="rect">
            <a:avLst/>
          </a:prstGeom>
        </p:spPr>
      </p:pic>
    </p:spTree>
    <p:extLst>
      <p:ext uri="{BB962C8B-B14F-4D97-AF65-F5344CB8AC3E}">
        <p14:creationId xmlns:p14="http://schemas.microsoft.com/office/powerpoint/2010/main" val="56049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39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4400"/>
            <a:ext cx="10972800" cy="1143000"/>
          </a:xfrm>
        </p:spPr>
        <p:txBody>
          <a:bodyPr>
            <a:normAutofit/>
          </a:bodyPr>
          <a:lstStyle/>
          <a:p>
            <a:r>
              <a:rPr lang="en-US" dirty="0"/>
              <a:t>Why are we doing this?</a:t>
            </a:r>
          </a:p>
        </p:txBody>
      </p:sp>
      <p:sp>
        <p:nvSpPr>
          <p:cNvPr id="3" name="Content Placeholder 2"/>
          <p:cNvSpPr>
            <a:spLocks noGrp="1"/>
          </p:cNvSpPr>
          <p:nvPr>
            <p:ph idx="1"/>
          </p:nvPr>
        </p:nvSpPr>
        <p:spPr>
          <a:xfrm>
            <a:off x="609600" y="1752600"/>
            <a:ext cx="11201400" cy="4876800"/>
          </a:xfrm>
        </p:spPr>
        <p:txBody>
          <a:bodyPr>
            <a:normAutofit/>
          </a:bodyPr>
          <a:lstStyle/>
          <a:p>
            <a:endParaRPr lang="en-US" sz="3100" dirty="0"/>
          </a:p>
          <a:p>
            <a:r>
              <a:rPr lang="en-US" sz="3100" dirty="0"/>
              <a:t>Too much information may be overwhelming</a:t>
            </a:r>
          </a:p>
          <a:p>
            <a:endParaRPr lang="en-US" sz="3100" dirty="0"/>
          </a:p>
          <a:p>
            <a:r>
              <a:rPr lang="en-US" sz="3100" dirty="0"/>
              <a:t>To be intentional with education/resources</a:t>
            </a:r>
          </a:p>
          <a:p>
            <a:endParaRPr lang="en-US" sz="3100" dirty="0"/>
          </a:p>
          <a:p>
            <a:endParaRPr lang="en-US" sz="3100" dirty="0"/>
          </a:p>
          <a:p>
            <a:pPr lvl="1"/>
            <a:endParaRPr lang="en-US" dirty="0"/>
          </a:p>
        </p:txBody>
      </p:sp>
      <p:pic>
        <p:nvPicPr>
          <p:cNvPr id="5" name="Recorded Sound">
            <a:hlinkClick r:id="" action="ppaction://media"/>
            <a:extLst>
              <a:ext uri="{FF2B5EF4-FFF2-40B4-BE49-F238E27FC236}">
                <a16:creationId xmlns:a16="http://schemas.microsoft.com/office/drawing/2014/main" id="{70DEE7E8-E6BA-4E5E-A10F-7EA005F7F2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67800" y="322580"/>
            <a:ext cx="1905000" cy="1905000"/>
          </a:xfrm>
          <a:prstGeom prst="rect">
            <a:avLst/>
          </a:prstGeom>
        </p:spPr>
      </p:pic>
    </p:spTree>
    <p:extLst>
      <p:ext uri="{BB962C8B-B14F-4D97-AF65-F5344CB8AC3E}">
        <p14:creationId xmlns:p14="http://schemas.microsoft.com/office/powerpoint/2010/main" val="404298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156292900"/>
              </p:ext>
            </p:extLst>
          </p:nvPr>
        </p:nvGraphicFramePr>
        <p:xfrm>
          <a:off x="228600" y="228601"/>
          <a:ext cx="11811000" cy="6324600"/>
        </p:xfrm>
        <a:graphic>
          <a:graphicData uri="http://schemas.openxmlformats.org/drawingml/2006/table">
            <a:tbl>
              <a:tblPr firstRow="1" firstCol="1" bandRow="1">
                <a:tableStyleId>{5C22544A-7EE6-4342-B048-85BDC9FD1C3A}</a:tableStyleId>
              </a:tblPr>
              <a:tblGrid>
                <a:gridCol w="2359671">
                  <a:extLst>
                    <a:ext uri="{9D8B030D-6E8A-4147-A177-3AD203B41FA5}">
                      <a16:colId xmlns:a16="http://schemas.microsoft.com/office/drawing/2014/main" val="983877966"/>
                    </a:ext>
                  </a:extLst>
                </a:gridCol>
                <a:gridCol w="4528761">
                  <a:extLst>
                    <a:ext uri="{9D8B030D-6E8A-4147-A177-3AD203B41FA5}">
                      <a16:colId xmlns:a16="http://schemas.microsoft.com/office/drawing/2014/main" val="1600679991"/>
                    </a:ext>
                  </a:extLst>
                </a:gridCol>
                <a:gridCol w="4922568">
                  <a:extLst>
                    <a:ext uri="{9D8B030D-6E8A-4147-A177-3AD203B41FA5}">
                      <a16:colId xmlns:a16="http://schemas.microsoft.com/office/drawing/2014/main" val="1390752483"/>
                    </a:ext>
                  </a:extLst>
                </a:gridCol>
              </a:tblGrid>
              <a:tr h="380658">
                <a:tc>
                  <a:txBody>
                    <a:bodyPr/>
                    <a:lstStyle/>
                    <a:p>
                      <a:pPr marL="0" marR="0">
                        <a:lnSpc>
                          <a:spcPct val="107000"/>
                        </a:lnSpc>
                        <a:spcBef>
                          <a:spcPts val="0"/>
                        </a:spcBef>
                        <a:spcAft>
                          <a:spcPts val="0"/>
                        </a:spcAft>
                      </a:pPr>
                      <a:r>
                        <a:rPr lang="en-US" sz="1800" dirty="0">
                          <a:effectLst/>
                        </a:rPr>
                        <a:t>Type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Educational Handouts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Appropriate Talking points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3585468"/>
                  </a:ext>
                </a:extLst>
              </a:tr>
              <a:tr h="2051033">
                <a:tc>
                  <a:txBody>
                    <a:bodyPr/>
                    <a:lstStyle/>
                    <a:p>
                      <a:pPr marL="0" marR="0">
                        <a:lnSpc>
                          <a:spcPct val="107000"/>
                        </a:lnSpc>
                        <a:spcBef>
                          <a:spcPts val="0"/>
                        </a:spcBef>
                        <a:spcAft>
                          <a:spcPts val="0"/>
                        </a:spcAft>
                      </a:pPr>
                      <a:r>
                        <a:rPr lang="en-US" sz="1800" dirty="0">
                          <a:effectLst/>
                        </a:rPr>
                        <a:t>Prenatal (Early Pregnancy)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b="0" dirty="0">
                          <a:effectLst/>
                        </a:rPr>
                        <a:t>Family Guide 2022</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Preterm Labor and Birth Handout</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Preeclampsia Handout</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Post</a:t>
                      </a:r>
                      <a:r>
                        <a:rPr lang="en-US" sz="1800" b="0" baseline="0" dirty="0">
                          <a:effectLst/>
                        </a:rPr>
                        <a:t> P</a:t>
                      </a:r>
                      <a:r>
                        <a:rPr lang="en-US" sz="1800" b="0" dirty="0">
                          <a:effectLst/>
                        </a:rPr>
                        <a:t>artum Care</a:t>
                      </a:r>
                    </a:p>
                    <a:p>
                      <a:pPr marL="457200" marR="0">
                        <a:lnSpc>
                          <a:spcPct val="107000"/>
                        </a:lnSpc>
                        <a:spcBef>
                          <a:spcPts val="0"/>
                        </a:spcBef>
                        <a:spcAft>
                          <a:spcPts val="0"/>
                        </a:spcAft>
                      </a:pPr>
                      <a:r>
                        <a:rPr lang="en-US" sz="1800" b="0" dirty="0">
                          <a:effectLst/>
                        </a:rPr>
                        <a:t>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b="0" dirty="0">
                          <a:effectLst/>
                        </a:rPr>
                        <a:t>Signs of PTL and Preeclampsia</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Importance of Prenatal Care Appointments </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Discuss Social Support with open ended questions</a:t>
                      </a:r>
                    </a:p>
                    <a:p>
                      <a:pPr marL="342900" marR="0" lvl="0" indent="-342900">
                        <a:lnSpc>
                          <a:spcPct val="107000"/>
                        </a:lnSpc>
                        <a:spcBef>
                          <a:spcPts val="0"/>
                        </a:spcBef>
                        <a:spcAft>
                          <a:spcPts val="0"/>
                        </a:spcAft>
                        <a:buFont typeface="Symbol" panose="05050102010706020507" pitchFamily="18" charset="2"/>
                        <a:buChar char=""/>
                      </a:pPr>
                      <a:r>
                        <a:rPr lang="en-US" sz="1800" b="0" kern="1200" dirty="0">
                          <a:solidFill>
                            <a:schemeClr val="dk1"/>
                          </a:solidFill>
                          <a:effectLst/>
                          <a:latin typeface="+mn-lt"/>
                          <a:ea typeface="+mn-ea"/>
                          <a:cs typeface="+mn-cs"/>
                        </a:rPr>
                        <a:t>Choosing Safe Caregivers and Child Care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028569794"/>
                  </a:ext>
                </a:extLst>
              </a:tr>
              <a:tr h="3892909">
                <a:tc>
                  <a:txBody>
                    <a:bodyPr/>
                    <a:lstStyle/>
                    <a:p>
                      <a:pPr marL="0" marR="0">
                        <a:lnSpc>
                          <a:spcPct val="107000"/>
                        </a:lnSpc>
                        <a:spcBef>
                          <a:spcPts val="0"/>
                        </a:spcBef>
                        <a:spcAft>
                          <a:spcPts val="0"/>
                        </a:spcAft>
                      </a:pPr>
                      <a:r>
                        <a:rPr lang="en-US" sz="1800" dirty="0">
                          <a:effectLst/>
                        </a:rPr>
                        <a:t>Prenatal (Late Pregnancy)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b="0" dirty="0">
                          <a:effectLst/>
                        </a:rPr>
                        <a:t>Family Guide 2022S</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Preterm Labor and Birth Handout</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Preeclampsia Handout</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Safe Baby Brochure</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Post Partum Care</a:t>
                      </a:r>
                    </a:p>
                    <a:p>
                      <a:pPr marL="457200" marR="0">
                        <a:lnSpc>
                          <a:spcPct val="107000"/>
                        </a:lnSpc>
                        <a:spcBef>
                          <a:spcPts val="0"/>
                        </a:spcBef>
                        <a:spcAft>
                          <a:spcPts val="0"/>
                        </a:spcAft>
                      </a:pPr>
                      <a:r>
                        <a:rPr lang="en-US" sz="1800" b="0" dirty="0">
                          <a:effectLst/>
                        </a:rPr>
                        <a:t>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b="0" dirty="0">
                          <a:effectLst/>
                        </a:rPr>
                        <a:t>Signs of PTL and Preeclampsia</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Importance of Prenatal/Postpartum care (baby and mom health)</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Safe Baby </a:t>
                      </a:r>
                    </a:p>
                    <a:p>
                      <a:pPr marL="342900" marR="0" lvl="0" indent="-342900">
                        <a:lnSpc>
                          <a:spcPct val="107000"/>
                        </a:lnSpc>
                        <a:spcBef>
                          <a:spcPts val="0"/>
                        </a:spcBef>
                        <a:spcAft>
                          <a:spcPts val="800"/>
                        </a:spcAft>
                        <a:buFont typeface="Symbol" panose="05050102010706020507" pitchFamily="18" charset="2"/>
                        <a:buChar char=""/>
                      </a:pPr>
                      <a:r>
                        <a:rPr lang="en-US" sz="1800" b="0" dirty="0">
                          <a:effectLst/>
                        </a:rPr>
                        <a:t>Discuss Social Support with open ended questions </a:t>
                      </a:r>
                    </a:p>
                    <a:p>
                      <a:pPr marL="342900" marR="0" lvl="0" indent="-342900">
                        <a:lnSpc>
                          <a:spcPct val="107000"/>
                        </a:lnSpc>
                        <a:spcBef>
                          <a:spcPts val="0"/>
                        </a:spcBef>
                        <a:spcAft>
                          <a:spcPts val="0"/>
                        </a:spcAft>
                        <a:buFont typeface="Symbol" panose="05050102010706020507" pitchFamily="18" charset="2"/>
                        <a:buChar char=""/>
                      </a:pPr>
                      <a:r>
                        <a:rPr lang="en-US" sz="1800" b="0" dirty="0">
                          <a:effectLst/>
                        </a:rPr>
                        <a:t>Reduction in Stress</a:t>
                      </a:r>
                    </a:p>
                    <a:p>
                      <a:pPr marL="342900" marR="0" lvl="0" indent="-342900">
                        <a:lnSpc>
                          <a:spcPct val="107000"/>
                        </a:lnSpc>
                        <a:spcBef>
                          <a:spcPts val="0"/>
                        </a:spcBef>
                        <a:spcAft>
                          <a:spcPts val="0"/>
                        </a:spcAft>
                        <a:buFont typeface="Symbol" panose="05050102010706020507" pitchFamily="18" charset="2"/>
                        <a:buChar char=""/>
                      </a:pPr>
                      <a:r>
                        <a:rPr lang="en-US" sz="1800" b="0" kern="1200" dirty="0">
                          <a:solidFill>
                            <a:schemeClr val="dk1"/>
                          </a:solidFill>
                          <a:effectLst/>
                          <a:latin typeface="+mn-lt"/>
                          <a:ea typeface="+mn-ea"/>
                          <a:cs typeface="+mn-cs"/>
                        </a:rPr>
                        <a:t>Choosing Safe Caregivers and Child Care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9496485"/>
                  </a:ext>
                </a:extLst>
              </a:tr>
            </a:tbl>
          </a:graphicData>
        </a:graphic>
      </p:graphicFrame>
      <p:pic>
        <p:nvPicPr>
          <p:cNvPr id="4" name="Recorded Sound">
            <a:hlinkClick r:id="" action="ppaction://media"/>
            <a:extLst>
              <a:ext uri="{FF2B5EF4-FFF2-40B4-BE49-F238E27FC236}">
                <a16:creationId xmlns:a16="http://schemas.microsoft.com/office/drawing/2014/main" id="{4445D527-DD08-4EED-89CE-6A48D243DC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5800" y="4937761"/>
            <a:ext cx="1600200" cy="1600200"/>
          </a:xfrm>
          <a:prstGeom prst="rect">
            <a:avLst/>
          </a:prstGeom>
        </p:spPr>
      </p:pic>
    </p:spTree>
    <p:extLst>
      <p:ext uri="{BB962C8B-B14F-4D97-AF65-F5344CB8AC3E}">
        <p14:creationId xmlns:p14="http://schemas.microsoft.com/office/powerpoint/2010/main" val="428296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6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860170308"/>
              </p:ext>
            </p:extLst>
          </p:nvPr>
        </p:nvGraphicFramePr>
        <p:xfrm>
          <a:off x="228600" y="228601"/>
          <a:ext cx="11734800" cy="6333252"/>
        </p:xfrm>
        <a:graphic>
          <a:graphicData uri="http://schemas.openxmlformats.org/drawingml/2006/table">
            <a:tbl>
              <a:tblPr firstRow="1" firstCol="1" bandRow="1">
                <a:tableStyleId>{5C22544A-7EE6-4342-B048-85BDC9FD1C3A}</a:tableStyleId>
              </a:tblPr>
              <a:tblGrid>
                <a:gridCol w="2864400">
                  <a:extLst>
                    <a:ext uri="{9D8B030D-6E8A-4147-A177-3AD203B41FA5}">
                      <a16:colId xmlns:a16="http://schemas.microsoft.com/office/drawing/2014/main" val="983877966"/>
                    </a:ext>
                  </a:extLst>
                </a:gridCol>
                <a:gridCol w="4250400">
                  <a:extLst>
                    <a:ext uri="{9D8B030D-6E8A-4147-A177-3AD203B41FA5}">
                      <a16:colId xmlns:a16="http://schemas.microsoft.com/office/drawing/2014/main" val="1600679991"/>
                    </a:ext>
                  </a:extLst>
                </a:gridCol>
                <a:gridCol w="4620000">
                  <a:extLst>
                    <a:ext uri="{9D8B030D-6E8A-4147-A177-3AD203B41FA5}">
                      <a16:colId xmlns:a16="http://schemas.microsoft.com/office/drawing/2014/main" val="1390752483"/>
                    </a:ext>
                  </a:extLst>
                </a:gridCol>
              </a:tblGrid>
              <a:tr h="301799">
                <a:tc>
                  <a:txBody>
                    <a:bodyPr/>
                    <a:lstStyle/>
                    <a:p>
                      <a:pPr marL="0" marR="0">
                        <a:lnSpc>
                          <a:spcPct val="107000"/>
                        </a:lnSpc>
                        <a:spcBef>
                          <a:spcPts val="0"/>
                        </a:spcBef>
                        <a:spcAft>
                          <a:spcPts val="0"/>
                        </a:spcAft>
                      </a:pPr>
                      <a:r>
                        <a:rPr lang="en-US" sz="2000">
                          <a:effectLst/>
                        </a:rPr>
                        <a:t>Type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Educational Handouts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Appropriate Talking points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3585468"/>
                  </a:ext>
                </a:extLst>
              </a:tr>
              <a:tr h="3472631">
                <a:tc>
                  <a:txBody>
                    <a:bodyPr/>
                    <a:lstStyle/>
                    <a:p>
                      <a:pPr marL="0" marR="0">
                        <a:lnSpc>
                          <a:spcPct val="107000"/>
                        </a:lnSpc>
                        <a:spcBef>
                          <a:spcPts val="0"/>
                        </a:spcBef>
                        <a:spcAft>
                          <a:spcPts val="0"/>
                        </a:spcAft>
                      </a:pPr>
                      <a:r>
                        <a:rPr lang="en-US" sz="1900" dirty="0">
                          <a:effectLst/>
                        </a:rPr>
                        <a:t>Infant (Preemie/Infant in NICU for short term)</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1900" b="0" dirty="0">
                          <a:effectLst/>
                        </a:rPr>
                        <a:t>Family Guide 2022</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Birth Control Chart</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Breastfeeding your baby</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Postpartum Depression Handout</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Car Seat Safety Handout (only if closing)</a:t>
                      </a:r>
                    </a:p>
                    <a:p>
                      <a:pPr marL="342900" marR="0" lvl="0" indent="-342900">
                        <a:lnSpc>
                          <a:spcPct val="107000"/>
                        </a:lnSpc>
                        <a:spcBef>
                          <a:spcPts val="0"/>
                        </a:spcBef>
                        <a:spcAft>
                          <a:spcPts val="0"/>
                        </a:spcAft>
                        <a:buFont typeface="Symbol" panose="05050102010706020507" pitchFamily="18" charset="2"/>
                        <a:buChar char=""/>
                      </a:pPr>
                      <a:r>
                        <a:rPr lang="en-US" sz="1900" b="0" dirty="0">
                          <a:effectLst/>
                          <a:latin typeface="+mn-lt"/>
                          <a:ea typeface="Calibri" panose="020F0502020204030204" pitchFamily="34" charset="0"/>
                          <a:cs typeface="Times New Roman" panose="02020603050405020304" pitchFamily="18" charset="0"/>
                        </a:rPr>
                        <a:t>Post Partum Care</a:t>
                      </a:r>
                    </a:p>
                  </a:txBody>
                  <a:tcPr marL="68580" marR="68580" marT="0" marB="0">
                    <a:solidFill>
                      <a:schemeClr val="accent1">
                        <a:lumMod val="20000"/>
                        <a:lumOff val="80000"/>
                      </a:schemeClr>
                    </a:solidFill>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900" b="0" dirty="0">
                          <a:effectLst/>
                        </a:rPr>
                        <a:t>Postpartum Care</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Breastfeeding/Pumping</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Perinatal Support Programs</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Postpartum Depression</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Discuss Social Support with open ended questions</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Attachment</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Hospital Social Work/Counseling</a:t>
                      </a:r>
                    </a:p>
                    <a:p>
                      <a:pPr marL="342900" marR="0" lvl="0" indent="-342900">
                        <a:lnSpc>
                          <a:spcPct val="107000"/>
                        </a:lnSpc>
                        <a:spcBef>
                          <a:spcPts val="0"/>
                        </a:spcBef>
                        <a:spcAft>
                          <a:spcPts val="0"/>
                        </a:spcAft>
                        <a:buFont typeface="Symbol" panose="05050102010706020507" pitchFamily="18" charset="2"/>
                        <a:buChar char=""/>
                      </a:pPr>
                      <a:r>
                        <a:rPr lang="en-US" sz="1900" b="0" dirty="0">
                          <a:effectLst/>
                        </a:rPr>
                        <a:t>NICU Booklet</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900" b="0" kern="1200" dirty="0">
                          <a:solidFill>
                            <a:schemeClr val="dk1"/>
                          </a:solidFill>
                          <a:effectLst/>
                          <a:latin typeface="+mn-lt"/>
                          <a:ea typeface="+mn-ea"/>
                          <a:cs typeface="+mn-cs"/>
                        </a:rPr>
                        <a:t>Choosing Safe Caregivers and Child Care </a:t>
                      </a:r>
                      <a:endParaRPr lang="en-US" sz="19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028569794"/>
                  </a:ext>
                </a:extLst>
              </a:tr>
              <a:tr h="2550169">
                <a:tc>
                  <a:txBody>
                    <a:bodyPr/>
                    <a:lstStyle/>
                    <a:p>
                      <a:pPr marL="0" marR="0">
                        <a:lnSpc>
                          <a:spcPct val="107000"/>
                        </a:lnSpc>
                        <a:spcBef>
                          <a:spcPts val="0"/>
                        </a:spcBef>
                        <a:spcAft>
                          <a:spcPts val="0"/>
                        </a:spcAft>
                      </a:pPr>
                      <a:r>
                        <a:rPr lang="en-US" sz="1900" dirty="0">
                          <a:effectLst/>
                        </a:rPr>
                        <a:t>Infant (NICU for</a:t>
                      </a:r>
                      <a:r>
                        <a:rPr lang="en-US" sz="1900" baseline="0" dirty="0">
                          <a:effectLst/>
                        </a:rPr>
                        <a:t> long term)</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7338" marR="0" lvl="0" indent="-287338">
                        <a:lnSpc>
                          <a:spcPct val="107000"/>
                        </a:lnSpc>
                        <a:spcBef>
                          <a:spcPts val="0"/>
                        </a:spcBef>
                        <a:spcAft>
                          <a:spcPts val="0"/>
                        </a:spcAft>
                        <a:buFont typeface="Symbol" panose="05050102010706020507" pitchFamily="18" charset="2"/>
                        <a:buChar char=""/>
                      </a:pPr>
                      <a:r>
                        <a:rPr lang="en-US" sz="1900" b="0" dirty="0">
                          <a:solidFill>
                            <a:schemeClr val="tx1"/>
                          </a:solidFill>
                          <a:effectLst/>
                        </a:rPr>
                        <a:t>Postpartum Depression March of Dimes Website </a:t>
                      </a:r>
                    </a:p>
                    <a:p>
                      <a:pPr marL="285750" lvl="0" indent="-285750">
                        <a:buFont typeface="Arial" panose="020B0604020202020204" pitchFamily="34" charset="0"/>
                        <a:buChar char="•"/>
                      </a:pPr>
                      <a:r>
                        <a:rPr lang="en-US" sz="1900" b="0" kern="1200" dirty="0">
                          <a:solidFill>
                            <a:schemeClr val="tx1"/>
                          </a:solidFill>
                          <a:effectLst/>
                          <a:latin typeface="+mn-lt"/>
                          <a:ea typeface="+mn-ea"/>
                          <a:cs typeface="+mn-cs"/>
                        </a:rPr>
                        <a:t>Ask “What can we do to support you?” </a:t>
                      </a:r>
                    </a:p>
                    <a:p>
                      <a:pPr marL="285750" lvl="0" indent="-285750">
                        <a:buFont typeface="Arial" panose="020B0604020202020204" pitchFamily="34" charset="0"/>
                        <a:buChar char="•"/>
                      </a:pPr>
                      <a:r>
                        <a:rPr lang="en-US" sz="1900" b="0" kern="1200" dirty="0">
                          <a:solidFill>
                            <a:schemeClr val="tx1"/>
                          </a:solidFill>
                          <a:effectLst/>
                          <a:latin typeface="+mn-lt"/>
                          <a:ea typeface="+mn-ea"/>
                          <a:cs typeface="+mn-cs"/>
                        </a:rPr>
                        <a:t>If nothing, ask if we can call back in a few weeks to check on them again.</a:t>
                      </a:r>
                    </a:p>
                    <a:p>
                      <a:pPr marL="285750" lvl="0" indent="-285750">
                        <a:buFont typeface="Arial" panose="020B0604020202020204" pitchFamily="34" charset="0"/>
                        <a:buChar char="•"/>
                      </a:pPr>
                      <a:r>
                        <a:rPr lang="en-US" sz="1900" b="0" kern="1200" dirty="0">
                          <a:solidFill>
                            <a:schemeClr val="tx1"/>
                          </a:solidFill>
                          <a:effectLst/>
                          <a:latin typeface="+mn-lt"/>
                          <a:ea typeface="+mn-ea"/>
                          <a:cs typeface="+mn-cs"/>
                        </a:rPr>
                        <a:t>Post Partum Care</a:t>
                      </a:r>
                      <a:endParaRPr lang="en-US"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742950" marR="0" lvl="1" indent="-285750">
                        <a:lnSpc>
                          <a:spcPct val="107000"/>
                        </a:lnSpc>
                        <a:spcBef>
                          <a:spcPts val="0"/>
                        </a:spcBef>
                        <a:spcAft>
                          <a:spcPts val="0"/>
                        </a:spcAft>
                        <a:buFont typeface="Symbol" panose="05050102010706020507" pitchFamily="18" charset="2"/>
                        <a:buChar char=""/>
                      </a:pPr>
                      <a:r>
                        <a:rPr lang="en-US" sz="1900" b="0" dirty="0">
                          <a:solidFill>
                            <a:schemeClr val="tx1"/>
                          </a:solidFill>
                          <a:effectLst/>
                        </a:rPr>
                        <a:t>HSC services</a:t>
                      </a:r>
                    </a:p>
                    <a:p>
                      <a:pPr marL="742950" marR="0" lvl="1" indent="-285750">
                        <a:lnSpc>
                          <a:spcPct val="107000"/>
                        </a:lnSpc>
                        <a:spcBef>
                          <a:spcPts val="0"/>
                        </a:spcBef>
                        <a:spcAft>
                          <a:spcPts val="0"/>
                        </a:spcAft>
                        <a:buFont typeface="Symbol" panose="05050102010706020507" pitchFamily="18" charset="2"/>
                        <a:buChar char=""/>
                      </a:pPr>
                      <a:r>
                        <a:rPr lang="en-US" sz="1900" b="0" dirty="0">
                          <a:solidFill>
                            <a:schemeClr val="tx1"/>
                          </a:solidFill>
                          <a:effectLst/>
                        </a:rPr>
                        <a:t>Hospital Social Work</a:t>
                      </a:r>
                    </a:p>
                    <a:p>
                      <a:pPr marL="742950" marR="0" lvl="1" indent="-285750">
                        <a:lnSpc>
                          <a:spcPct val="107000"/>
                        </a:lnSpc>
                        <a:spcBef>
                          <a:spcPts val="0"/>
                        </a:spcBef>
                        <a:spcAft>
                          <a:spcPts val="0"/>
                        </a:spcAft>
                        <a:buFont typeface="Symbol" panose="05050102010706020507" pitchFamily="18" charset="2"/>
                        <a:buChar char=""/>
                      </a:pPr>
                      <a:r>
                        <a:rPr lang="en-US" sz="1900" b="0" dirty="0">
                          <a:solidFill>
                            <a:schemeClr val="tx1"/>
                          </a:solidFill>
                          <a:effectLst/>
                        </a:rPr>
                        <a:t>Pastoral Care</a:t>
                      </a:r>
                    </a:p>
                    <a:p>
                      <a:pPr marL="742950" marR="0" lvl="1" indent="-285750">
                        <a:lnSpc>
                          <a:spcPct val="107000"/>
                        </a:lnSpc>
                        <a:spcBef>
                          <a:spcPts val="0"/>
                        </a:spcBef>
                        <a:spcAft>
                          <a:spcPts val="0"/>
                        </a:spcAft>
                        <a:buFont typeface="Symbol" panose="05050102010706020507" pitchFamily="18" charset="2"/>
                        <a:buChar char=""/>
                      </a:pPr>
                      <a:r>
                        <a:rPr lang="en-US" sz="1900" b="0" dirty="0">
                          <a:solidFill>
                            <a:schemeClr val="tx1"/>
                          </a:solidFill>
                          <a:effectLst/>
                        </a:rPr>
                        <a:t>Listen to the family</a:t>
                      </a:r>
                    </a:p>
                    <a:p>
                      <a:pPr marL="742950" marR="0" lvl="1" indent="-285750">
                        <a:lnSpc>
                          <a:spcPct val="107000"/>
                        </a:lnSpc>
                        <a:spcBef>
                          <a:spcPts val="0"/>
                        </a:spcBef>
                        <a:spcAft>
                          <a:spcPts val="0"/>
                        </a:spcAft>
                        <a:buFont typeface="Symbol" panose="05050102010706020507" pitchFamily="18" charset="2"/>
                        <a:buChar char=""/>
                      </a:pPr>
                      <a:r>
                        <a:rPr lang="en-US" sz="1900" b="0" dirty="0">
                          <a:solidFill>
                            <a:schemeClr val="tx1"/>
                          </a:solidFill>
                          <a:effectLst/>
                        </a:rPr>
                        <a:t>Counseling/Therapy ***</a:t>
                      </a:r>
                    </a:p>
                    <a:p>
                      <a:pPr marL="742950" marR="0" lvl="1" indent="-285750">
                        <a:lnSpc>
                          <a:spcPct val="107000"/>
                        </a:lnSpc>
                        <a:spcBef>
                          <a:spcPts val="0"/>
                        </a:spcBef>
                        <a:spcAft>
                          <a:spcPts val="0"/>
                        </a:spcAft>
                        <a:buFont typeface="Symbol" panose="05050102010706020507" pitchFamily="18" charset="2"/>
                        <a:buChar char=""/>
                      </a:pPr>
                      <a:r>
                        <a:rPr lang="en-US" sz="1900" b="0" dirty="0">
                          <a:solidFill>
                            <a:schemeClr val="tx1"/>
                          </a:solidFill>
                          <a:effectLst/>
                        </a:rPr>
                        <a:t>NICU Booklet </a:t>
                      </a:r>
                    </a:p>
                    <a:p>
                      <a:pPr marL="742950" marR="0" lvl="1" indent="-28575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900" b="0" kern="1200" dirty="0">
                          <a:solidFill>
                            <a:schemeClr val="dk1"/>
                          </a:solidFill>
                          <a:effectLst/>
                          <a:latin typeface="+mn-lt"/>
                          <a:ea typeface="+mn-ea"/>
                          <a:cs typeface="+mn-cs"/>
                        </a:rPr>
                        <a:t>Choosing Safe Caregivers and Child Care  once discharge becomes closer</a:t>
                      </a:r>
                      <a:endParaRPr lang="en-US" sz="19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9496485"/>
                  </a:ext>
                </a:extLst>
              </a:tr>
            </a:tbl>
          </a:graphicData>
        </a:graphic>
      </p:graphicFrame>
      <p:pic>
        <p:nvPicPr>
          <p:cNvPr id="2" name="Recorded Sound">
            <a:hlinkClick r:id="" action="ppaction://media"/>
            <a:extLst>
              <a:ext uri="{FF2B5EF4-FFF2-40B4-BE49-F238E27FC236}">
                <a16:creationId xmlns:a16="http://schemas.microsoft.com/office/drawing/2014/main" id="{0B5F4CE4-A34C-49CE-B68B-A5B1574570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5800" y="4749800"/>
            <a:ext cx="1371600" cy="1371600"/>
          </a:xfrm>
          <a:prstGeom prst="rect">
            <a:avLst/>
          </a:prstGeom>
        </p:spPr>
      </p:pic>
    </p:spTree>
    <p:extLst>
      <p:ext uri="{BB962C8B-B14F-4D97-AF65-F5344CB8AC3E}">
        <p14:creationId xmlns:p14="http://schemas.microsoft.com/office/powerpoint/2010/main" val="303645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1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225765126"/>
              </p:ext>
            </p:extLst>
          </p:nvPr>
        </p:nvGraphicFramePr>
        <p:xfrm>
          <a:off x="228600" y="228601"/>
          <a:ext cx="11734800" cy="6333252"/>
        </p:xfrm>
        <a:graphic>
          <a:graphicData uri="http://schemas.openxmlformats.org/drawingml/2006/table">
            <a:tbl>
              <a:tblPr firstRow="1" firstCol="1" bandRow="1">
                <a:tableStyleId>{5C22544A-7EE6-4342-B048-85BDC9FD1C3A}</a:tableStyleId>
              </a:tblPr>
              <a:tblGrid>
                <a:gridCol w="2864400">
                  <a:extLst>
                    <a:ext uri="{9D8B030D-6E8A-4147-A177-3AD203B41FA5}">
                      <a16:colId xmlns:a16="http://schemas.microsoft.com/office/drawing/2014/main" val="983877966"/>
                    </a:ext>
                  </a:extLst>
                </a:gridCol>
                <a:gridCol w="4250400">
                  <a:extLst>
                    <a:ext uri="{9D8B030D-6E8A-4147-A177-3AD203B41FA5}">
                      <a16:colId xmlns:a16="http://schemas.microsoft.com/office/drawing/2014/main" val="1600679991"/>
                    </a:ext>
                  </a:extLst>
                </a:gridCol>
                <a:gridCol w="4620000">
                  <a:extLst>
                    <a:ext uri="{9D8B030D-6E8A-4147-A177-3AD203B41FA5}">
                      <a16:colId xmlns:a16="http://schemas.microsoft.com/office/drawing/2014/main" val="1390752483"/>
                    </a:ext>
                  </a:extLst>
                </a:gridCol>
              </a:tblGrid>
              <a:tr h="301799">
                <a:tc>
                  <a:txBody>
                    <a:bodyPr/>
                    <a:lstStyle/>
                    <a:p>
                      <a:pPr marL="0" marR="0">
                        <a:lnSpc>
                          <a:spcPct val="107000"/>
                        </a:lnSpc>
                        <a:spcBef>
                          <a:spcPts val="0"/>
                        </a:spcBef>
                        <a:spcAft>
                          <a:spcPts val="0"/>
                        </a:spcAft>
                      </a:pPr>
                      <a:r>
                        <a:rPr lang="en-US" sz="2000">
                          <a:effectLst/>
                        </a:rPr>
                        <a:t>Type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Educational Handouts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Appropriate Talking points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3585468"/>
                  </a:ext>
                </a:extLst>
              </a:tr>
              <a:tr h="3472631">
                <a:tc>
                  <a:txBody>
                    <a:bodyPr/>
                    <a:lstStyle/>
                    <a:p>
                      <a:pPr marL="0" marR="0">
                        <a:lnSpc>
                          <a:spcPct val="107000"/>
                        </a:lnSpc>
                        <a:spcBef>
                          <a:spcPts val="0"/>
                        </a:spcBef>
                        <a:spcAft>
                          <a:spcPts val="0"/>
                        </a:spcAft>
                      </a:pPr>
                      <a:r>
                        <a:rPr lang="en-US" sz="2000" dirty="0">
                          <a:effectLst/>
                        </a:rPr>
                        <a:t>Infant (to be discharged or already discharged)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Family Guide 2022</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Birth Control Chart</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Car Seat Safety Class and Handout</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Breastfeeding your baby</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Safe Baby</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Postpartum Depress Handout</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latin typeface="+mn-lt"/>
                          <a:ea typeface="Calibri" panose="020F0502020204030204" pitchFamily="34" charset="0"/>
                          <a:cs typeface="Times New Roman" panose="02020603050405020304" pitchFamily="18" charset="0"/>
                        </a:rPr>
                        <a:t>Post Partum Care</a:t>
                      </a:r>
                    </a:p>
                  </a:txBody>
                  <a:tcPr marL="68580" marR="68580" marT="0" marB="0">
                    <a:solidFill>
                      <a:schemeClr val="accent1">
                        <a:lumMod val="20000"/>
                        <a:lumOff val="80000"/>
                      </a:schemeClr>
                    </a:solidFill>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Safe Baby</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Postpartum Care </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Benefits of Breastfeeding</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Infant Wellness Checkup</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Postpartum Depression</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Car Seat Safety</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2000" b="0" kern="1200" dirty="0">
                          <a:solidFill>
                            <a:schemeClr val="dk1"/>
                          </a:solidFill>
                          <a:effectLst/>
                          <a:latin typeface="+mn-lt"/>
                          <a:ea typeface="+mn-ea"/>
                          <a:cs typeface="+mn-cs"/>
                        </a:rPr>
                        <a:t>Choosing Safe Caregivers and Child Care </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028569794"/>
                  </a:ext>
                </a:extLst>
              </a:tr>
              <a:tr h="2550169">
                <a:tc>
                  <a:txBody>
                    <a:bodyPr/>
                    <a:lstStyle/>
                    <a:p>
                      <a:pPr marL="0" marR="0">
                        <a:lnSpc>
                          <a:spcPct val="107000"/>
                        </a:lnSpc>
                        <a:spcBef>
                          <a:spcPts val="0"/>
                        </a:spcBef>
                        <a:spcAft>
                          <a:spcPts val="0"/>
                        </a:spcAft>
                      </a:pPr>
                      <a:r>
                        <a:rPr lang="en-US" sz="2000" dirty="0">
                          <a:effectLst/>
                        </a:rPr>
                        <a:t>Pregnancy Loss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March of Dimes: Pregnancy Loss (only English- CB emailed March of Dimes). </a:t>
                      </a:r>
                    </a:p>
                    <a:p>
                      <a:pPr marL="0" marR="0">
                        <a:lnSpc>
                          <a:spcPct val="107000"/>
                        </a:lnSpc>
                        <a:spcBef>
                          <a:spcPts val="0"/>
                        </a:spcBef>
                        <a:spcAft>
                          <a:spcPts val="0"/>
                        </a:spcAft>
                      </a:pPr>
                      <a:r>
                        <a:rPr lang="en-US" sz="2000" b="0" dirty="0">
                          <a:solidFill>
                            <a:schemeClr val="tx1"/>
                          </a:solidFill>
                          <a:effectLst/>
                        </a:rPr>
                        <a:t> </a:t>
                      </a:r>
                    </a:p>
                    <a:p>
                      <a:pPr marL="0" marR="0">
                        <a:lnSpc>
                          <a:spcPct val="107000"/>
                        </a:lnSpc>
                        <a:spcBef>
                          <a:spcPts val="0"/>
                        </a:spcBef>
                        <a:spcAft>
                          <a:spcPts val="0"/>
                        </a:spcAft>
                      </a:pPr>
                      <a:r>
                        <a:rPr lang="en-US" sz="2000" b="0" dirty="0">
                          <a:solidFill>
                            <a:schemeClr val="tx1"/>
                          </a:solidFill>
                          <a:effectLst/>
                        </a:rPr>
                        <a:t> </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Enrolling in ICC services through HSC</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Postpartum Care</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Mental Health </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Self-care</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Pastoral Care</a:t>
                      </a:r>
                    </a:p>
                    <a:p>
                      <a:pPr marL="342900" marR="0" lvl="0" indent="-342900">
                        <a:lnSpc>
                          <a:spcPct val="107000"/>
                        </a:lnSpc>
                        <a:spcBef>
                          <a:spcPts val="0"/>
                        </a:spcBef>
                        <a:spcAft>
                          <a:spcPts val="0"/>
                        </a:spcAft>
                        <a:buFont typeface="Symbol" panose="05050102010706020507" pitchFamily="18" charset="2"/>
                        <a:buChar char=""/>
                      </a:pPr>
                      <a:r>
                        <a:rPr lang="en-US" sz="2000" b="0" dirty="0">
                          <a:solidFill>
                            <a:schemeClr val="tx1"/>
                          </a:solidFill>
                          <a:effectLst/>
                        </a:rPr>
                        <a:t>Social Work </a:t>
                      </a:r>
                    </a:p>
                    <a:p>
                      <a:pPr marL="457200" marR="0">
                        <a:lnSpc>
                          <a:spcPct val="107000"/>
                        </a:lnSpc>
                        <a:spcBef>
                          <a:spcPts val="0"/>
                        </a:spcBef>
                        <a:spcAft>
                          <a:spcPts val="0"/>
                        </a:spcAft>
                      </a:pPr>
                      <a:r>
                        <a:rPr lang="en-US" sz="2000" b="0" dirty="0">
                          <a:solidFill>
                            <a:schemeClr val="tx1"/>
                          </a:solidFill>
                          <a:effectLst/>
                        </a:rPr>
                        <a:t> </a:t>
                      </a:r>
                      <a:endParaRPr lang="en-US"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9496485"/>
                  </a:ext>
                </a:extLst>
              </a:tr>
            </a:tbl>
          </a:graphicData>
        </a:graphic>
      </p:graphicFrame>
      <p:pic>
        <p:nvPicPr>
          <p:cNvPr id="2" name="Recorded Sound">
            <a:hlinkClick r:id="" action="ppaction://media"/>
            <a:extLst>
              <a:ext uri="{FF2B5EF4-FFF2-40B4-BE49-F238E27FC236}">
                <a16:creationId xmlns:a16="http://schemas.microsoft.com/office/drawing/2014/main" id="{49AF5E0A-61E5-4F1B-82BD-30AB7BD4F9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0600" y="4597400"/>
            <a:ext cx="1447800" cy="1447800"/>
          </a:xfrm>
          <a:prstGeom prst="rect">
            <a:avLst/>
          </a:prstGeom>
        </p:spPr>
      </p:pic>
    </p:spTree>
    <p:extLst>
      <p:ext uri="{BB962C8B-B14F-4D97-AF65-F5344CB8AC3E}">
        <p14:creationId xmlns:p14="http://schemas.microsoft.com/office/powerpoint/2010/main" val="66122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6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97BF0-D176-41B6-B1D7-C72AF97DE6F9}"/>
              </a:ext>
            </a:extLst>
          </p:cNvPr>
          <p:cNvSpPr>
            <a:spLocks noGrp="1"/>
          </p:cNvSpPr>
          <p:nvPr>
            <p:ph type="title"/>
          </p:nvPr>
        </p:nvSpPr>
        <p:spPr>
          <a:xfrm>
            <a:off x="888999" y="998621"/>
            <a:ext cx="10972800" cy="1143000"/>
          </a:xfrm>
        </p:spPr>
        <p:txBody>
          <a:bodyPr/>
          <a:lstStyle/>
          <a:p>
            <a:pPr algn="ctr"/>
            <a:r>
              <a:rPr lang="en-US" dirty="0"/>
              <a:t>Addressing risks 	</a:t>
            </a:r>
          </a:p>
        </p:txBody>
      </p:sp>
      <p:sp>
        <p:nvSpPr>
          <p:cNvPr id="3" name="Content Placeholder 2">
            <a:extLst>
              <a:ext uri="{FF2B5EF4-FFF2-40B4-BE49-F238E27FC236}">
                <a16:creationId xmlns:a16="http://schemas.microsoft.com/office/drawing/2014/main" id="{D7F49238-8953-4607-802D-36E6BD13DA80}"/>
              </a:ext>
            </a:extLst>
          </p:cNvPr>
          <p:cNvSpPr>
            <a:spLocks noGrp="1"/>
          </p:cNvSpPr>
          <p:nvPr>
            <p:ph idx="1"/>
          </p:nvPr>
        </p:nvSpPr>
        <p:spPr>
          <a:xfrm>
            <a:off x="609600" y="1905000"/>
            <a:ext cx="10972800" cy="4495800"/>
          </a:xfrm>
        </p:spPr>
        <p:txBody>
          <a:bodyPr/>
          <a:lstStyle/>
          <a:p>
            <a:r>
              <a:rPr lang="en-US" dirty="0"/>
              <a:t>Risks identified on the screen or intake are still to be addressed and are in addition to the educational messages outlined above. </a:t>
            </a:r>
          </a:p>
          <a:p>
            <a:r>
              <a:rPr lang="en-US" dirty="0"/>
              <a:t>Only provide what the client needs at that time.</a:t>
            </a:r>
          </a:p>
          <a:p>
            <a:pPr lvl="1"/>
            <a:r>
              <a:rPr lang="en-US" dirty="0"/>
              <a:t>Examples here: </a:t>
            </a:r>
          </a:p>
          <a:p>
            <a:endParaRPr lang="en-US" dirty="0"/>
          </a:p>
        </p:txBody>
      </p:sp>
      <p:graphicFrame>
        <p:nvGraphicFramePr>
          <p:cNvPr id="4" name="Table 3">
            <a:extLst>
              <a:ext uri="{FF2B5EF4-FFF2-40B4-BE49-F238E27FC236}">
                <a16:creationId xmlns:a16="http://schemas.microsoft.com/office/drawing/2014/main" id="{7B8705BC-B92D-4407-BEA4-25D50C99B1CA}"/>
              </a:ext>
            </a:extLst>
          </p:cNvPr>
          <p:cNvGraphicFramePr>
            <a:graphicFrameLocks noGrp="1"/>
          </p:cNvGraphicFramePr>
          <p:nvPr>
            <p:extLst>
              <p:ext uri="{D42A27DB-BD31-4B8C-83A1-F6EECF244321}">
                <p14:modId xmlns:p14="http://schemas.microsoft.com/office/powerpoint/2010/main" val="868786881"/>
              </p:ext>
            </p:extLst>
          </p:nvPr>
        </p:nvGraphicFramePr>
        <p:xfrm>
          <a:off x="3717758" y="3200400"/>
          <a:ext cx="8127999" cy="29260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44200789"/>
                    </a:ext>
                  </a:extLst>
                </a:gridCol>
                <a:gridCol w="2709333">
                  <a:extLst>
                    <a:ext uri="{9D8B030D-6E8A-4147-A177-3AD203B41FA5}">
                      <a16:colId xmlns:a16="http://schemas.microsoft.com/office/drawing/2014/main" val="565662421"/>
                    </a:ext>
                  </a:extLst>
                </a:gridCol>
                <a:gridCol w="2709333">
                  <a:extLst>
                    <a:ext uri="{9D8B030D-6E8A-4147-A177-3AD203B41FA5}">
                      <a16:colId xmlns:a16="http://schemas.microsoft.com/office/drawing/2014/main" val="2361485342"/>
                    </a:ext>
                  </a:extLst>
                </a:gridCol>
              </a:tblGrid>
              <a:tr h="349718">
                <a:tc>
                  <a:txBody>
                    <a:bodyPr/>
                    <a:lstStyle/>
                    <a:p>
                      <a:r>
                        <a:rPr lang="en-US" dirty="0"/>
                        <a:t>Risks </a:t>
                      </a:r>
                    </a:p>
                  </a:txBody>
                  <a:tcPr/>
                </a:tc>
                <a:tc>
                  <a:txBody>
                    <a:bodyPr/>
                    <a:lstStyle/>
                    <a:p>
                      <a:r>
                        <a:rPr lang="en-US" dirty="0"/>
                        <a:t>Referrals/Resources </a:t>
                      </a:r>
                    </a:p>
                  </a:txBody>
                  <a:tcPr/>
                </a:tc>
                <a:tc>
                  <a:txBody>
                    <a:bodyPr/>
                    <a:lstStyle/>
                    <a:p>
                      <a:r>
                        <a:rPr lang="en-US" dirty="0"/>
                        <a:t>Education </a:t>
                      </a:r>
                    </a:p>
                  </a:txBody>
                  <a:tcPr/>
                </a:tc>
                <a:extLst>
                  <a:ext uri="{0D108BD9-81ED-4DB2-BD59-A6C34878D82A}">
                    <a16:rowId xmlns:a16="http://schemas.microsoft.com/office/drawing/2014/main" val="1462341879"/>
                  </a:ext>
                </a:extLst>
              </a:tr>
              <a:tr h="370840">
                <a:tc>
                  <a:txBody>
                    <a:bodyPr/>
                    <a:lstStyle/>
                    <a:p>
                      <a:r>
                        <a:rPr lang="en-US" dirty="0"/>
                        <a:t>Obesity</a:t>
                      </a:r>
                    </a:p>
                  </a:txBody>
                  <a:tcPr/>
                </a:tc>
                <a:tc>
                  <a:txBody>
                    <a:bodyPr/>
                    <a:lstStyle/>
                    <a:p>
                      <a:r>
                        <a:rPr lang="en-US" dirty="0"/>
                        <a:t>Healthy Eating, WIC, Food Stamps,  </a:t>
                      </a:r>
                      <a:r>
                        <a:rPr lang="en-US" dirty="0" err="1"/>
                        <a:t>etc</a:t>
                      </a:r>
                      <a:r>
                        <a:rPr lang="en-US" dirty="0"/>
                        <a:t> </a:t>
                      </a:r>
                    </a:p>
                  </a:txBody>
                  <a:tcPr/>
                </a:tc>
                <a:tc>
                  <a:txBody>
                    <a:bodyPr/>
                    <a:lstStyle/>
                    <a:p>
                      <a:r>
                        <a:rPr lang="en-US" dirty="0"/>
                        <a:t>Importance of healthy eating and OB/PP visits </a:t>
                      </a:r>
                    </a:p>
                  </a:txBody>
                  <a:tcPr/>
                </a:tc>
                <a:extLst>
                  <a:ext uri="{0D108BD9-81ED-4DB2-BD59-A6C34878D82A}">
                    <a16:rowId xmlns:a16="http://schemas.microsoft.com/office/drawing/2014/main" val="1591997084"/>
                  </a:ext>
                </a:extLst>
              </a:tr>
              <a:tr h="370840">
                <a:tc>
                  <a:txBody>
                    <a:bodyPr/>
                    <a:lstStyle/>
                    <a:p>
                      <a:r>
                        <a:rPr lang="en-US" dirty="0"/>
                        <a:t>Lack of Transportation</a:t>
                      </a:r>
                    </a:p>
                  </a:txBody>
                  <a:tcPr/>
                </a:tc>
                <a:tc>
                  <a:txBody>
                    <a:bodyPr/>
                    <a:lstStyle/>
                    <a:p>
                      <a:r>
                        <a:rPr lang="en-US" dirty="0"/>
                        <a:t>Medicaid Transportation line, 211, etc. </a:t>
                      </a:r>
                    </a:p>
                  </a:txBody>
                  <a:tcPr/>
                </a:tc>
                <a:tc>
                  <a:txBody>
                    <a:bodyPr/>
                    <a:lstStyle/>
                    <a:p>
                      <a:r>
                        <a:rPr lang="en-US" dirty="0"/>
                        <a:t>Evaluate ability to get to appointments </a:t>
                      </a:r>
                    </a:p>
                  </a:txBody>
                  <a:tcPr/>
                </a:tc>
                <a:extLst>
                  <a:ext uri="{0D108BD9-81ED-4DB2-BD59-A6C34878D82A}">
                    <a16:rowId xmlns:a16="http://schemas.microsoft.com/office/drawing/2014/main" val="3890472576"/>
                  </a:ext>
                </a:extLst>
              </a:tr>
              <a:tr h="370840">
                <a:tc>
                  <a:txBody>
                    <a:bodyPr/>
                    <a:lstStyle/>
                    <a:p>
                      <a:r>
                        <a:rPr lang="en-US" dirty="0"/>
                        <a:t>Smokes during pregnancy</a:t>
                      </a:r>
                    </a:p>
                  </a:txBody>
                  <a:tcPr/>
                </a:tc>
                <a:tc>
                  <a:txBody>
                    <a:bodyPr/>
                    <a:lstStyle/>
                    <a:p>
                      <a:r>
                        <a:rPr lang="en-US" dirty="0"/>
                        <a:t>Fl Quit Line</a:t>
                      </a:r>
                    </a:p>
                  </a:txBody>
                  <a:tcPr/>
                </a:tc>
                <a:tc>
                  <a:txBody>
                    <a:bodyPr/>
                    <a:lstStyle/>
                    <a:p>
                      <a:r>
                        <a:rPr lang="en-US" dirty="0"/>
                        <a:t>Impacts on pregnancy and health</a:t>
                      </a:r>
                    </a:p>
                  </a:txBody>
                  <a:tcPr/>
                </a:tc>
                <a:extLst>
                  <a:ext uri="{0D108BD9-81ED-4DB2-BD59-A6C34878D82A}">
                    <a16:rowId xmlns:a16="http://schemas.microsoft.com/office/drawing/2014/main" val="3916490773"/>
                  </a:ext>
                </a:extLst>
              </a:tr>
              <a:tr h="370840">
                <a:tc>
                  <a:txBody>
                    <a:bodyPr/>
                    <a:lstStyle/>
                    <a:p>
                      <a:r>
                        <a:rPr lang="en-US" dirty="0"/>
                        <a:t>Lack of Prenatal Care</a:t>
                      </a:r>
                    </a:p>
                  </a:txBody>
                  <a:tcPr/>
                </a:tc>
                <a:tc>
                  <a:txBody>
                    <a:bodyPr/>
                    <a:lstStyle/>
                    <a:p>
                      <a:r>
                        <a:rPr lang="en-US" dirty="0"/>
                        <a:t>Insurance Provider Portal, My Fl Access website, </a:t>
                      </a:r>
                    </a:p>
                  </a:txBody>
                  <a:tcPr/>
                </a:tc>
                <a:tc>
                  <a:txBody>
                    <a:bodyPr/>
                    <a:lstStyle/>
                    <a:p>
                      <a:r>
                        <a:rPr lang="en-US" dirty="0"/>
                        <a:t>Obstacles to receiving care</a:t>
                      </a:r>
                    </a:p>
                  </a:txBody>
                  <a:tcPr/>
                </a:tc>
                <a:extLst>
                  <a:ext uri="{0D108BD9-81ED-4DB2-BD59-A6C34878D82A}">
                    <a16:rowId xmlns:a16="http://schemas.microsoft.com/office/drawing/2014/main" val="701471943"/>
                  </a:ext>
                </a:extLst>
              </a:tr>
            </a:tbl>
          </a:graphicData>
        </a:graphic>
      </p:graphicFrame>
      <p:pic>
        <p:nvPicPr>
          <p:cNvPr id="5" name="Recorded Sound">
            <a:hlinkClick r:id="" action="ppaction://media"/>
            <a:extLst>
              <a:ext uri="{FF2B5EF4-FFF2-40B4-BE49-F238E27FC236}">
                <a16:creationId xmlns:a16="http://schemas.microsoft.com/office/drawing/2014/main" id="{D3705BE6-EA16-46CB-BDD2-88C23B62B6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73640" y="296779"/>
            <a:ext cx="1524000" cy="1524000"/>
          </a:xfrm>
          <a:prstGeom prst="rect">
            <a:avLst/>
          </a:prstGeom>
        </p:spPr>
      </p:pic>
    </p:spTree>
    <p:extLst>
      <p:ext uri="{BB962C8B-B14F-4D97-AF65-F5344CB8AC3E}">
        <p14:creationId xmlns:p14="http://schemas.microsoft.com/office/powerpoint/2010/main" val="405195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2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Educational messages folder</a:t>
            </a:r>
          </a:p>
        </p:txBody>
      </p:sp>
      <p:pic>
        <p:nvPicPr>
          <p:cNvPr id="6" name="Content Placeholder 5"/>
          <p:cNvPicPr>
            <a:picLocks noGrp="1" noChangeAspect="1"/>
          </p:cNvPicPr>
          <p:nvPr>
            <p:ph idx="1"/>
          </p:nvPr>
        </p:nvPicPr>
        <p:blipFill rotWithShape="1">
          <a:blip r:embed="rId5"/>
          <a:srcRect l="67067" t="3504" r="21528" b="74762"/>
          <a:stretch/>
        </p:blipFill>
        <p:spPr>
          <a:xfrm>
            <a:off x="2514600" y="2211355"/>
            <a:ext cx="6781800" cy="4038600"/>
          </a:xfrm>
          <a:prstGeom prst="rect">
            <a:avLst/>
          </a:prstGeom>
          <a:ln w="228600" cap="sq" cmpd="thickThin">
            <a:solidFill>
              <a:srgbClr val="000000"/>
            </a:solidFill>
            <a:prstDash val="solid"/>
            <a:miter lim="800000"/>
          </a:ln>
          <a:effectLst>
            <a:innerShdw blurRad="76200">
              <a:srgbClr val="000000"/>
            </a:innerShdw>
          </a:effectLst>
        </p:spPr>
      </p:pic>
      <p:pic>
        <p:nvPicPr>
          <p:cNvPr id="3" name="Recorded Sound">
            <a:hlinkClick r:id="" action="ppaction://media"/>
            <a:extLst>
              <a:ext uri="{FF2B5EF4-FFF2-40B4-BE49-F238E27FC236}">
                <a16:creationId xmlns:a16="http://schemas.microsoft.com/office/drawing/2014/main" id="{96F0A93C-50C8-4318-B90B-DF4BA9D36AE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39400" y="379445"/>
            <a:ext cx="1371600" cy="1371600"/>
          </a:xfrm>
          <a:prstGeom prst="rect">
            <a:avLst/>
          </a:prstGeom>
        </p:spPr>
      </p:pic>
    </p:spTree>
    <p:extLst>
      <p:ext uri="{BB962C8B-B14F-4D97-AF65-F5344CB8AC3E}">
        <p14:creationId xmlns:p14="http://schemas.microsoft.com/office/powerpoint/2010/main" val="104720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5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600" y="2362200"/>
            <a:ext cx="10972800" cy="2640723"/>
          </a:xfrm>
          <a:prstGeom prst="rect">
            <a:avLst/>
          </a:prstGeom>
          <a:noFill/>
        </p:spPr>
        <p:txBody>
          <a:bodyPr wrap="square" lIns="91440" tIns="45720" rIns="91440" bIns="45720">
            <a:spAutoFit/>
          </a:bodyPr>
          <a:lstStyle/>
          <a:p>
            <a:pPr marL="0" indent="0" algn="ctr">
              <a:buNone/>
            </a:pPr>
            <a:r>
              <a:rPr lang="en-US" sz="3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Mental Health and Social Support</a:t>
            </a:r>
          </a:p>
          <a:p>
            <a:pPr marL="0" indent="0" algn="ctr">
              <a:buNone/>
            </a:pP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Is the </a:t>
            </a:r>
          </a:p>
          <a:p>
            <a:pPr marL="0" indent="0" algn="ctr">
              <a:buNone/>
            </a:pPr>
            <a:r>
              <a:rPr lang="en-US" sz="3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PRIORITY </a:t>
            </a:r>
          </a:p>
          <a:p>
            <a:pPr marL="0" indent="0" algn="ctr">
              <a:buNone/>
            </a:pP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For NICU families! </a:t>
            </a:r>
            <a:endParaRPr lang="en-US" sz="36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2" name="Recorded Sound">
            <a:hlinkClick r:id="" action="ppaction://media"/>
            <a:extLst>
              <a:ext uri="{FF2B5EF4-FFF2-40B4-BE49-F238E27FC236}">
                <a16:creationId xmlns:a16="http://schemas.microsoft.com/office/drawing/2014/main" id="{017FF024-E7B4-4F4A-B56A-CDFDC1632CC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72600" y="406400"/>
            <a:ext cx="1600200" cy="1600200"/>
          </a:xfrm>
          <a:prstGeom prst="rect">
            <a:avLst/>
          </a:prstGeom>
        </p:spPr>
      </p:pic>
    </p:spTree>
    <p:extLst>
      <p:ext uri="{BB962C8B-B14F-4D97-AF65-F5344CB8AC3E}">
        <p14:creationId xmlns:p14="http://schemas.microsoft.com/office/powerpoint/2010/main" val="228590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304800"/>
            <a:ext cx="10972800" cy="1371600"/>
          </a:xfrm>
        </p:spPr>
        <p:txBody>
          <a:bodyPr>
            <a:normAutofit fontScale="90000"/>
          </a:bodyPr>
          <a:lstStyle/>
          <a:p>
            <a:r>
              <a:rPr lang="en-US" dirty="0"/>
              <a:t>Medical diagnosis for a baby?</a:t>
            </a:r>
            <a:br>
              <a:rPr lang="en-US" dirty="0">
                <a:solidFill>
                  <a:schemeClr val="accent2"/>
                </a:solidFill>
              </a:rPr>
            </a:br>
            <a:r>
              <a:rPr lang="en-US" dirty="0"/>
              <a:t> </a:t>
            </a:r>
          </a:p>
        </p:txBody>
      </p:sp>
      <p:sp>
        <p:nvSpPr>
          <p:cNvPr id="3" name="Content Placeholder 2"/>
          <p:cNvSpPr>
            <a:spLocks noGrp="1"/>
          </p:cNvSpPr>
          <p:nvPr>
            <p:ph sz="half" idx="1"/>
          </p:nvPr>
        </p:nvSpPr>
        <p:spPr/>
        <p:txBody>
          <a:bodyPr>
            <a:normAutofit fontScale="70000" lnSpcReduction="20000"/>
          </a:bodyPr>
          <a:lstStyle/>
          <a:p>
            <a:pPr marL="0" indent="0" algn="ctr">
              <a:buNone/>
            </a:pPr>
            <a:endParaRPr lang="en-US" sz="4000" b="1" dirty="0"/>
          </a:p>
          <a:p>
            <a:pPr marL="0" indent="0" algn="ctr">
              <a:buNone/>
            </a:pPr>
            <a:endParaRPr lang="en-US" sz="4000" b="1" dirty="0"/>
          </a:p>
          <a:p>
            <a:r>
              <a:rPr lang="en-US" dirty="0"/>
              <a:t>Be respectful that we are guests in the hospital. </a:t>
            </a:r>
          </a:p>
          <a:p>
            <a:endParaRPr lang="en-US" dirty="0"/>
          </a:p>
          <a:p>
            <a:r>
              <a:rPr lang="en-US" dirty="0"/>
              <a:t>Allow doctors, nurses, and social workers to be the expert in their field.</a:t>
            </a:r>
          </a:p>
          <a:p>
            <a:endParaRPr lang="en-US" dirty="0"/>
          </a:p>
          <a:p>
            <a:r>
              <a:rPr lang="en-US" dirty="0"/>
              <a:t>Inform clients we can help with community support and linkage.</a:t>
            </a:r>
          </a:p>
          <a:p>
            <a:endParaRPr lang="en-US" dirty="0"/>
          </a:p>
          <a:p>
            <a:r>
              <a:rPr lang="en-US" dirty="0"/>
              <a:t>Follow educational messages based on rather baby is in NICU or Not. </a:t>
            </a:r>
          </a:p>
          <a:p>
            <a:endParaRPr lang="en-US" dirty="0"/>
          </a:p>
          <a:p>
            <a:r>
              <a:rPr lang="en-US" dirty="0"/>
              <a:t>Check back in on families in NICU                   </a:t>
            </a:r>
            <a:r>
              <a:rPr lang="en-US" sz="1800" dirty="0"/>
              <a:t>(&amp; provide educational materials for discharge when closer  to leaving the hospital)</a:t>
            </a:r>
            <a:r>
              <a:rPr lang="en-US" dirty="0"/>
              <a:t>. Collaborator with CM </a:t>
            </a:r>
          </a:p>
          <a:p>
            <a:endParaRPr lang="en-US" dirty="0"/>
          </a:p>
          <a:p>
            <a:endParaRPr lang="en-US" dirty="0"/>
          </a:p>
        </p:txBody>
      </p:sp>
      <p:sp>
        <p:nvSpPr>
          <p:cNvPr id="5" name="Rectangle 4"/>
          <p:cNvSpPr/>
          <p:nvPr/>
        </p:nvSpPr>
        <p:spPr>
          <a:xfrm>
            <a:off x="2440920" y="914400"/>
            <a:ext cx="1463862"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2"/>
                </a:solidFill>
                <a:effectLst>
                  <a:outerShdw blurRad="12700" dist="38100" dir="2700000" algn="tl" rotWithShape="0">
                    <a:schemeClr val="bg1">
                      <a:lumMod val="50000"/>
                    </a:schemeClr>
                  </a:outerShdw>
                </a:effectLst>
              </a:rPr>
              <a:t>DOs</a:t>
            </a:r>
          </a:p>
        </p:txBody>
      </p:sp>
      <p:sp>
        <p:nvSpPr>
          <p:cNvPr id="6" name="Rectangle 5"/>
          <p:cNvSpPr/>
          <p:nvPr/>
        </p:nvSpPr>
        <p:spPr>
          <a:xfrm>
            <a:off x="7571262" y="914400"/>
            <a:ext cx="2271584"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rgbClr val="FF0000"/>
                </a:solidFill>
                <a:effectLst>
                  <a:outerShdw blurRad="12700" dist="38100" dir="2700000" algn="tl" rotWithShape="0">
                    <a:schemeClr val="bg1">
                      <a:lumMod val="50000"/>
                    </a:schemeClr>
                  </a:outerShdw>
                </a:effectLst>
              </a:rPr>
              <a:t>DONTs</a:t>
            </a:r>
          </a:p>
        </p:txBody>
      </p:sp>
      <p:sp>
        <p:nvSpPr>
          <p:cNvPr id="4" name="Content Placeholder 3"/>
          <p:cNvSpPr>
            <a:spLocks noGrp="1"/>
          </p:cNvSpPr>
          <p:nvPr>
            <p:ph sz="half" idx="2"/>
          </p:nvPr>
        </p:nvSpPr>
        <p:spPr>
          <a:xfrm>
            <a:off x="6197601" y="1376065"/>
            <a:ext cx="5384800" cy="4436676"/>
          </a:xfrm>
        </p:spPr>
        <p:txBody>
          <a:bodyPr>
            <a:normAutofit fontScale="70000" lnSpcReduction="20000"/>
          </a:bodyPr>
          <a:lstStyle/>
          <a:p>
            <a:pPr marL="0" indent="0" algn="ctr">
              <a:buNone/>
            </a:pPr>
            <a:endParaRPr lang="en-US" sz="4000" b="1" dirty="0"/>
          </a:p>
          <a:p>
            <a:endParaRPr lang="en-US" dirty="0"/>
          </a:p>
          <a:p>
            <a:r>
              <a:rPr lang="en-US" dirty="0"/>
              <a:t>Don’t share any information on  medical diagnosis and treatment. </a:t>
            </a:r>
          </a:p>
          <a:p>
            <a:endParaRPr lang="en-US" dirty="0"/>
          </a:p>
          <a:p>
            <a:r>
              <a:rPr lang="en-US" dirty="0"/>
              <a:t>Don’t provide guidance and information on child’s condition.</a:t>
            </a:r>
          </a:p>
          <a:p>
            <a:endParaRPr lang="en-US" dirty="0"/>
          </a:p>
          <a:p>
            <a:r>
              <a:rPr lang="en-US" dirty="0"/>
              <a:t>Don’t share information regarding a discharge plan.</a:t>
            </a:r>
          </a:p>
          <a:p>
            <a:endParaRPr lang="en-US" dirty="0"/>
          </a:p>
          <a:p>
            <a:r>
              <a:rPr lang="en-US" dirty="0"/>
              <a:t>Don’t recommend any testing or specialist follow up.</a:t>
            </a:r>
          </a:p>
          <a:p>
            <a:endParaRPr lang="en-US" dirty="0"/>
          </a:p>
          <a:p>
            <a:r>
              <a:rPr lang="en-US" dirty="0"/>
              <a:t>Don’t provide services/commentary that would suggest an infant’s survivability rate. </a:t>
            </a:r>
          </a:p>
          <a:p>
            <a:endParaRPr lang="en-US" dirty="0"/>
          </a:p>
          <a:p>
            <a:endParaRPr lang="en-US" dirty="0"/>
          </a:p>
        </p:txBody>
      </p:sp>
      <p:pic>
        <p:nvPicPr>
          <p:cNvPr id="8" name="Recorded Sound">
            <a:hlinkClick r:id="" action="ppaction://media"/>
            <a:extLst>
              <a:ext uri="{FF2B5EF4-FFF2-40B4-BE49-F238E27FC236}">
                <a16:creationId xmlns:a16="http://schemas.microsoft.com/office/drawing/2014/main" id="{D44E5F55-A5C9-4123-BD13-AC818C7BEB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66639" y="670867"/>
            <a:ext cx="1410395" cy="1410395"/>
          </a:xfrm>
          <a:prstGeom prst="rect">
            <a:avLst/>
          </a:prstGeom>
        </p:spPr>
      </p:pic>
    </p:spTree>
    <p:extLst>
      <p:ext uri="{BB962C8B-B14F-4D97-AF65-F5344CB8AC3E}">
        <p14:creationId xmlns:p14="http://schemas.microsoft.com/office/powerpoint/2010/main" val="196453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5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828800"/>
            <a:ext cx="7239000" cy="3429000"/>
          </a:xfrm>
        </p:spPr>
        <p:txBody>
          <a:bodyPr>
            <a:normAutofit/>
          </a:bodyPr>
          <a:lstStyle/>
          <a:p>
            <a:pPr algn="ctr"/>
            <a:r>
              <a:rPr lang="en-US" dirty="0"/>
              <a:t>Perinatal loss</a:t>
            </a:r>
          </a:p>
        </p:txBody>
      </p:sp>
    </p:spTree>
    <p:extLst>
      <p:ext uri="{BB962C8B-B14F-4D97-AF65-F5344CB8AC3E}">
        <p14:creationId xmlns:p14="http://schemas.microsoft.com/office/powerpoint/2010/main" val="3798169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Perinatal loss </a:t>
            </a:r>
          </a:p>
        </p:txBody>
      </p:sp>
      <p:sp>
        <p:nvSpPr>
          <p:cNvPr id="3" name="Content Placeholder 2"/>
          <p:cNvSpPr>
            <a:spLocks noGrp="1"/>
          </p:cNvSpPr>
          <p:nvPr>
            <p:ph idx="1"/>
          </p:nvPr>
        </p:nvSpPr>
        <p:spPr/>
        <p:txBody>
          <a:bodyPr>
            <a:normAutofit lnSpcReduction="10000"/>
          </a:bodyPr>
          <a:lstStyle/>
          <a:p>
            <a:r>
              <a:rPr lang="en-US" dirty="0"/>
              <a:t>Encourage engagement in ICC Services</a:t>
            </a:r>
          </a:p>
          <a:p>
            <a:endParaRPr lang="en-US" dirty="0"/>
          </a:p>
          <a:p>
            <a:r>
              <a:rPr lang="en-US" dirty="0"/>
              <a:t>Ensure mom is connected with Hospital Social Work</a:t>
            </a:r>
          </a:p>
          <a:p>
            <a:endParaRPr lang="en-US" dirty="0"/>
          </a:p>
          <a:p>
            <a:r>
              <a:rPr lang="en-US" dirty="0"/>
              <a:t>Bereavement Resources Card available for families </a:t>
            </a:r>
            <a:r>
              <a:rPr lang="en-US" sz="3200" b="1" dirty="0">
                <a:latin typeface="Montserrat Black" panose="00000A00000000000000" pitchFamily="2" charset="0"/>
              </a:rPr>
              <a:t>AFTER</a:t>
            </a:r>
            <a:r>
              <a:rPr lang="en-US" dirty="0"/>
              <a:t> they have suffered a loss . </a:t>
            </a:r>
          </a:p>
          <a:p>
            <a:endParaRPr lang="en-US" dirty="0"/>
          </a:p>
          <a:p>
            <a:r>
              <a:rPr lang="en-US" dirty="0"/>
              <a:t>Mental health, social support, and mom’s health is top priority</a:t>
            </a:r>
          </a:p>
          <a:p>
            <a:endParaRPr lang="en-US" dirty="0"/>
          </a:p>
          <a:p>
            <a:r>
              <a:rPr lang="en-US" dirty="0"/>
              <a:t>Again ask, “What can we do to support you during this time?”</a:t>
            </a:r>
          </a:p>
        </p:txBody>
      </p:sp>
      <p:pic>
        <p:nvPicPr>
          <p:cNvPr id="5" name="Recorded Sound">
            <a:hlinkClick r:id="" action="ppaction://media"/>
            <a:extLst>
              <a:ext uri="{FF2B5EF4-FFF2-40B4-BE49-F238E27FC236}">
                <a16:creationId xmlns:a16="http://schemas.microsoft.com/office/drawing/2014/main" id="{244205A9-3194-40C0-8036-0ED983E6D5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77400" y="229755"/>
            <a:ext cx="1752600" cy="1752600"/>
          </a:xfrm>
          <a:prstGeom prst="rect">
            <a:avLst/>
          </a:prstGeom>
        </p:spPr>
      </p:pic>
    </p:spTree>
    <p:extLst>
      <p:ext uri="{BB962C8B-B14F-4D97-AF65-F5344CB8AC3E}">
        <p14:creationId xmlns:p14="http://schemas.microsoft.com/office/powerpoint/2010/main" val="3181116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31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4EB54-0D72-422C-BF1F-F2C9F822721F}"/>
              </a:ext>
            </a:extLst>
          </p:cNvPr>
          <p:cNvSpPr txBox="1">
            <a:spLocks/>
          </p:cNvSpPr>
          <p:nvPr/>
        </p:nvSpPr>
        <p:spPr>
          <a:xfrm>
            <a:off x="685800" y="685800"/>
            <a:ext cx="4572000" cy="2743200"/>
          </a:xfrm>
          <a:prstGeom prst="rect">
            <a:avLst/>
          </a:prstGeom>
        </p:spPr>
        <p:txBody>
          <a:bodyPr>
            <a:normAutofit fontScale="40000" lnSpcReduction="20000"/>
          </a:bodyPr>
          <a:lstStyle>
            <a:lvl1pPr algn="ctr"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r>
              <a:rPr lang="en-US" sz="9600" dirty="0"/>
              <a:t>Bereavement     Palm Card </a:t>
            </a:r>
          </a:p>
          <a:p>
            <a:endParaRPr lang="en-US" dirty="0"/>
          </a:p>
          <a:p>
            <a:endParaRPr lang="en-US" dirty="0"/>
          </a:p>
          <a:p>
            <a:pPr marL="571500" indent="-571500" algn="l">
              <a:buFont typeface="Arial" panose="020B0604020202020204" pitchFamily="34" charset="0"/>
              <a:buChar char="•"/>
            </a:pPr>
            <a:r>
              <a:rPr lang="en-US" dirty="0"/>
              <a:t>rebranded</a:t>
            </a:r>
          </a:p>
          <a:p>
            <a:pPr marL="571500" indent="-571500" algn="l">
              <a:buFont typeface="Arial" panose="020B0604020202020204" pitchFamily="34" charset="0"/>
              <a:buChar char="•"/>
            </a:pPr>
            <a:r>
              <a:rPr lang="en-US" dirty="0"/>
              <a:t>Resources updated 2022</a:t>
            </a:r>
          </a:p>
        </p:txBody>
      </p:sp>
      <p:pic>
        <p:nvPicPr>
          <p:cNvPr id="4" name="Picture 3">
            <a:extLst>
              <a:ext uri="{FF2B5EF4-FFF2-40B4-BE49-F238E27FC236}">
                <a16:creationId xmlns:a16="http://schemas.microsoft.com/office/drawing/2014/main" id="{16AB6273-E1AD-4885-AA9A-977AC5C61652}"/>
              </a:ext>
            </a:extLst>
          </p:cNvPr>
          <p:cNvPicPr>
            <a:picLocks noChangeAspect="1"/>
          </p:cNvPicPr>
          <p:nvPr/>
        </p:nvPicPr>
        <p:blipFill>
          <a:blip r:embed="rId4"/>
          <a:stretch>
            <a:fillRect/>
          </a:stretch>
        </p:blipFill>
        <p:spPr>
          <a:xfrm>
            <a:off x="5638799" y="115912"/>
            <a:ext cx="2759677" cy="6626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D486C534-3FF9-451C-A864-79192B53F40D}"/>
              </a:ext>
            </a:extLst>
          </p:cNvPr>
          <p:cNvPicPr>
            <a:picLocks noChangeAspect="1"/>
          </p:cNvPicPr>
          <p:nvPr/>
        </p:nvPicPr>
        <p:blipFill>
          <a:blip r:embed="rId5"/>
          <a:stretch>
            <a:fillRect/>
          </a:stretch>
        </p:blipFill>
        <p:spPr>
          <a:xfrm>
            <a:off x="8779475" y="115912"/>
            <a:ext cx="2759677" cy="6699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Recorded Sound">
            <a:hlinkClick r:id="" action="ppaction://media"/>
            <a:extLst>
              <a:ext uri="{FF2B5EF4-FFF2-40B4-BE49-F238E27FC236}">
                <a16:creationId xmlns:a16="http://schemas.microsoft.com/office/drawing/2014/main" id="{FDF89B86-F9E1-44D3-9468-3F7BE7A2AC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5800" y="4128655"/>
            <a:ext cx="2133600" cy="2133600"/>
          </a:xfrm>
          <a:prstGeom prst="rect">
            <a:avLst/>
          </a:prstGeom>
        </p:spPr>
      </p:pic>
    </p:spTree>
    <p:extLst>
      <p:ext uri="{BB962C8B-B14F-4D97-AF65-F5344CB8AC3E}">
        <p14:creationId xmlns:p14="http://schemas.microsoft.com/office/powerpoint/2010/main" val="296834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43473"/>
            <a:ext cx="11887200" cy="556728"/>
          </a:xfrm>
        </p:spPr>
        <p:txBody>
          <a:bodyPr>
            <a:normAutofit fontScale="90000"/>
          </a:bodyPr>
          <a:lstStyle/>
          <a:p>
            <a:pPr algn="ctr"/>
            <a:br>
              <a:rPr lang="en-US" dirty="0"/>
            </a:br>
            <a:r>
              <a:rPr lang="en-US" dirty="0"/>
              <a:t>Empath health</a:t>
            </a:r>
            <a:br>
              <a:rPr lang="en-US" dirty="0"/>
            </a:br>
            <a:endParaRPr lang="en-US" dirty="0"/>
          </a:p>
        </p:txBody>
      </p:sp>
      <p:sp>
        <p:nvSpPr>
          <p:cNvPr id="3" name="Content Placeholder 2"/>
          <p:cNvSpPr>
            <a:spLocks noGrp="1"/>
          </p:cNvSpPr>
          <p:nvPr>
            <p:ph idx="1"/>
          </p:nvPr>
        </p:nvSpPr>
        <p:spPr>
          <a:xfrm>
            <a:off x="114300" y="3657600"/>
            <a:ext cx="5943600" cy="4191000"/>
          </a:xfrm>
        </p:spPr>
        <p:txBody>
          <a:bodyPr>
            <a:normAutofit/>
          </a:bodyPr>
          <a:lstStyle/>
          <a:p>
            <a:r>
              <a:rPr lang="en-US" sz="2000" dirty="0"/>
              <a:t>Email referral form to </a:t>
            </a:r>
            <a:r>
              <a:rPr lang="en-US" sz="2000" dirty="0">
                <a:hlinkClick r:id="rId5"/>
              </a:rPr>
              <a:t>sandramurray@empathhealth.org</a:t>
            </a:r>
            <a:endParaRPr lang="en-US" sz="2000" dirty="0"/>
          </a:p>
          <a:p>
            <a:r>
              <a:rPr lang="en-US" sz="2000" dirty="0" err="1"/>
              <a:t>Referrala</a:t>
            </a:r>
            <a:r>
              <a:rPr lang="en-US" sz="2000" dirty="0"/>
              <a:t> can also be made via phone at 727-523-3451</a:t>
            </a:r>
          </a:p>
          <a:p>
            <a:r>
              <a:rPr lang="en-US" sz="2000" dirty="0"/>
              <a:t>Locate Referral form Pregnancy Loss Folder</a:t>
            </a:r>
          </a:p>
          <a:p>
            <a:r>
              <a:rPr lang="en-US" sz="2000" dirty="0"/>
              <a:t>Consent to exchange information will be obtained from Empath for collaboration purposes. </a:t>
            </a:r>
          </a:p>
        </p:txBody>
      </p:sp>
      <p:sp>
        <p:nvSpPr>
          <p:cNvPr id="4" name="TextBox 3"/>
          <p:cNvSpPr txBox="1"/>
          <p:nvPr/>
        </p:nvSpPr>
        <p:spPr>
          <a:xfrm>
            <a:off x="6248400" y="3683217"/>
            <a:ext cx="5181600" cy="2246769"/>
          </a:xfrm>
          <a:prstGeom prst="rect">
            <a:avLst/>
          </a:prstGeom>
          <a:noFill/>
        </p:spPr>
        <p:txBody>
          <a:bodyPr wrap="square" rtlCol="0">
            <a:spAutoFit/>
          </a:bodyPr>
          <a:lstStyle/>
          <a:p>
            <a:pPr marL="285750" lvl="0" indent="-285750">
              <a:buFont typeface="Arial" panose="020B0604020202020204" pitchFamily="34" charset="0"/>
              <a:buChar char="•"/>
            </a:pPr>
            <a:r>
              <a:rPr lang="en-US" sz="2000" dirty="0">
                <a:latin typeface="Montserrat" panose="00000500000000000000" pitchFamily="2" charset="0"/>
              </a:rPr>
              <a:t>5, one hour sessions</a:t>
            </a:r>
          </a:p>
          <a:p>
            <a:pPr marL="285750" lvl="0" indent="-285750">
              <a:buFont typeface="Arial" panose="020B0604020202020204" pitchFamily="34" charset="0"/>
              <a:buChar char="•"/>
            </a:pPr>
            <a:r>
              <a:rPr lang="en-US" sz="2000" dirty="0">
                <a:latin typeface="Montserrat" panose="00000500000000000000" pitchFamily="2" charset="0"/>
              </a:rPr>
              <a:t>Attendees determined by family</a:t>
            </a:r>
          </a:p>
          <a:p>
            <a:pPr marL="285750" lvl="0" indent="-285750">
              <a:buFont typeface="Arial" panose="020B0604020202020204" pitchFamily="34" charset="0"/>
              <a:buChar char="•"/>
            </a:pPr>
            <a:r>
              <a:rPr lang="en-US" sz="2000" dirty="0">
                <a:latin typeface="Montserrat" panose="00000500000000000000" pitchFamily="2" charset="0"/>
              </a:rPr>
              <a:t>Virtual or face to face at Mary Lee’s House</a:t>
            </a:r>
          </a:p>
          <a:p>
            <a:pPr marL="285750" lvl="0" indent="-285750">
              <a:buFont typeface="Arial" panose="020B0604020202020204" pitchFamily="34" charset="0"/>
              <a:buChar char="•"/>
            </a:pPr>
            <a:r>
              <a:rPr lang="en-US" sz="2000" dirty="0">
                <a:latin typeface="Montserrat" panose="00000500000000000000" pitchFamily="2" charset="0"/>
              </a:rPr>
              <a:t>Sessions cost $20 per hour for the client after the initial sessions have ended.</a:t>
            </a:r>
          </a:p>
        </p:txBody>
      </p:sp>
      <p:sp>
        <p:nvSpPr>
          <p:cNvPr id="5" name="TextBox 4"/>
          <p:cNvSpPr txBox="1"/>
          <p:nvPr/>
        </p:nvSpPr>
        <p:spPr>
          <a:xfrm>
            <a:off x="381000" y="3072825"/>
            <a:ext cx="5410200" cy="523220"/>
          </a:xfrm>
          <a:prstGeom prst="rect">
            <a:avLst/>
          </a:prstGeom>
          <a:noFill/>
        </p:spPr>
        <p:txBody>
          <a:bodyPr wrap="square" rtlCol="0">
            <a:spAutoFit/>
          </a:bodyPr>
          <a:lstStyle/>
          <a:p>
            <a:r>
              <a:rPr lang="en-US" sz="2800" b="1" u="sng" dirty="0">
                <a:latin typeface="Montserrat" panose="00000500000000000000" pitchFamily="2" charset="0"/>
              </a:rPr>
              <a:t>Referral Process</a:t>
            </a:r>
          </a:p>
        </p:txBody>
      </p:sp>
      <p:sp>
        <p:nvSpPr>
          <p:cNvPr id="6" name="TextBox 5"/>
          <p:cNvSpPr txBox="1"/>
          <p:nvPr/>
        </p:nvSpPr>
        <p:spPr>
          <a:xfrm>
            <a:off x="6400800" y="3072825"/>
            <a:ext cx="4876800" cy="584775"/>
          </a:xfrm>
          <a:prstGeom prst="rect">
            <a:avLst/>
          </a:prstGeom>
          <a:noFill/>
        </p:spPr>
        <p:txBody>
          <a:bodyPr wrap="square" rtlCol="0">
            <a:spAutoFit/>
          </a:bodyPr>
          <a:lstStyle/>
          <a:p>
            <a:r>
              <a:rPr lang="en-US" sz="3200" b="1" u="sng" dirty="0">
                <a:latin typeface="Montserrat" panose="00000500000000000000" pitchFamily="2" charset="0"/>
              </a:rPr>
              <a:t>Session Information </a:t>
            </a:r>
          </a:p>
        </p:txBody>
      </p:sp>
      <p:sp>
        <p:nvSpPr>
          <p:cNvPr id="7" name="TextBox 6"/>
          <p:cNvSpPr txBox="1"/>
          <p:nvPr/>
        </p:nvSpPr>
        <p:spPr>
          <a:xfrm>
            <a:off x="381000" y="1828800"/>
            <a:ext cx="11506200" cy="646331"/>
          </a:xfrm>
          <a:prstGeom prst="rect">
            <a:avLst/>
          </a:prstGeom>
          <a:noFill/>
        </p:spPr>
        <p:txBody>
          <a:bodyPr wrap="square" rtlCol="0">
            <a:spAutoFit/>
          </a:bodyPr>
          <a:lstStyle/>
          <a:p>
            <a:pPr algn="ctr"/>
            <a:r>
              <a:rPr lang="en-US" dirty="0"/>
              <a:t>Services for women who do not want ongoing care coordination services, but need support for a miscarriage, fetal, or infant loss. </a:t>
            </a:r>
          </a:p>
        </p:txBody>
      </p:sp>
      <p:pic>
        <p:nvPicPr>
          <p:cNvPr id="8" name="Recorded Sound">
            <a:hlinkClick r:id="" action="ppaction://media"/>
            <a:extLst>
              <a:ext uri="{FF2B5EF4-FFF2-40B4-BE49-F238E27FC236}">
                <a16:creationId xmlns:a16="http://schemas.microsoft.com/office/drawing/2014/main" id="{CF8C69FB-FC1B-4DB8-9D05-01E8291A106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25000" y="243373"/>
            <a:ext cx="1600200" cy="1600200"/>
          </a:xfrm>
          <a:prstGeom prst="rect">
            <a:avLst/>
          </a:prstGeom>
        </p:spPr>
      </p:pic>
    </p:spTree>
    <p:extLst>
      <p:ext uri="{BB962C8B-B14F-4D97-AF65-F5344CB8AC3E}">
        <p14:creationId xmlns:p14="http://schemas.microsoft.com/office/powerpoint/2010/main" val="158283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64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5"/>
          <a:srcRect l="13889" t="24444" r="69444" b="20000"/>
          <a:stretch/>
        </p:blipFill>
        <p:spPr>
          <a:xfrm>
            <a:off x="2743200" y="152400"/>
            <a:ext cx="6089852" cy="63370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Recorded Sound">
            <a:hlinkClick r:id="" action="ppaction://media"/>
            <a:extLst>
              <a:ext uri="{FF2B5EF4-FFF2-40B4-BE49-F238E27FC236}">
                <a16:creationId xmlns:a16="http://schemas.microsoft.com/office/drawing/2014/main" id="{9A5A8C37-3295-49AC-94CA-3CADED8D50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53600" y="254000"/>
            <a:ext cx="1524000" cy="1524000"/>
          </a:xfrm>
          <a:prstGeom prst="rect">
            <a:avLst/>
          </a:prstGeom>
        </p:spPr>
      </p:pic>
    </p:spTree>
    <p:extLst>
      <p:ext uri="{BB962C8B-B14F-4D97-AF65-F5344CB8AC3E}">
        <p14:creationId xmlns:p14="http://schemas.microsoft.com/office/powerpoint/2010/main" val="309904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1828800"/>
            <a:ext cx="7239000" cy="3429000"/>
          </a:xfrm>
        </p:spPr>
        <p:txBody>
          <a:bodyPr>
            <a:normAutofit/>
          </a:bodyPr>
          <a:lstStyle/>
          <a:p>
            <a:pPr algn="ctr"/>
            <a:r>
              <a:rPr lang="en-US" dirty="0"/>
              <a:t>WFS documentation</a:t>
            </a:r>
          </a:p>
        </p:txBody>
      </p:sp>
    </p:spTree>
    <p:extLst>
      <p:ext uri="{BB962C8B-B14F-4D97-AF65-F5344CB8AC3E}">
        <p14:creationId xmlns:p14="http://schemas.microsoft.com/office/powerpoint/2010/main" val="3935600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Well Family System </a:t>
            </a:r>
          </a:p>
        </p:txBody>
      </p:sp>
      <p:sp>
        <p:nvSpPr>
          <p:cNvPr id="3" name="Content Placeholder 2"/>
          <p:cNvSpPr>
            <a:spLocks noGrp="1"/>
          </p:cNvSpPr>
          <p:nvPr>
            <p:ph idx="1"/>
          </p:nvPr>
        </p:nvSpPr>
        <p:spPr>
          <a:xfrm>
            <a:off x="630115" y="2209800"/>
            <a:ext cx="5923085" cy="4038600"/>
          </a:xfrm>
        </p:spPr>
        <p:txBody>
          <a:bodyPr>
            <a:normAutofit/>
          </a:bodyPr>
          <a:lstStyle/>
          <a:p>
            <a:endParaRPr lang="en-US" dirty="0"/>
          </a:p>
          <a:p>
            <a:pPr marL="0" indent="0" algn="ctr">
              <a:buNone/>
            </a:pPr>
            <a:r>
              <a:rPr lang="en-US" sz="3200" dirty="0"/>
              <a:t>Paint a Picture</a:t>
            </a:r>
          </a:p>
          <a:p>
            <a:pPr marL="0" indent="0" algn="ctr">
              <a:buNone/>
            </a:pPr>
            <a:endParaRPr lang="en-US" sz="3200" dirty="0"/>
          </a:p>
          <a:p>
            <a:pPr marL="0" indent="0" algn="ctr">
              <a:buNone/>
            </a:pPr>
            <a:r>
              <a:rPr lang="en-US" sz="3200" dirty="0"/>
              <a:t>Review Agencies and Committees</a:t>
            </a:r>
          </a:p>
          <a:p>
            <a:pPr marL="0" indent="0" algn="ctr">
              <a:buNone/>
            </a:pPr>
            <a:endParaRPr lang="en-US" sz="3200"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9A8EDA29-40AD-4D74-9548-A2C78953F240}"/>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261387" y="2590800"/>
            <a:ext cx="4354982" cy="2895600"/>
          </a:xfrm>
          <a:prstGeom prst="rect">
            <a:avLst/>
          </a:prstGeom>
        </p:spPr>
      </p:pic>
      <p:pic>
        <p:nvPicPr>
          <p:cNvPr id="4" name="Recorded Sound">
            <a:hlinkClick r:id="" action="ppaction://media"/>
            <a:extLst>
              <a:ext uri="{FF2B5EF4-FFF2-40B4-BE49-F238E27FC236}">
                <a16:creationId xmlns:a16="http://schemas.microsoft.com/office/drawing/2014/main" id="{ED20F9E2-7F42-49AA-856C-4A605982B30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53600" y="378691"/>
            <a:ext cx="1447800" cy="1447800"/>
          </a:xfrm>
          <a:prstGeom prst="rect">
            <a:avLst/>
          </a:prstGeom>
        </p:spPr>
      </p:pic>
    </p:spTree>
    <p:extLst>
      <p:ext uri="{BB962C8B-B14F-4D97-AF65-F5344CB8AC3E}">
        <p14:creationId xmlns:p14="http://schemas.microsoft.com/office/powerpoint/2010/main" val="323321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3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questions are asked by those who review? </a:t>
            </a:r>
          </a:p>
        </p:txBody>
      </p:sp>
      <p:sp>
        <p:nvSpPr>
          <p:cNvPr id="3" name="Content Placeholder 2"/>
          <p:cNvSpPr>
            <a:spLocks noGrp="1"/>
          </p:cNvSpPr>
          <p:nvPr>
            <p:ph idx="1"/>
          </p:nvPr>
        </p:nvSpPr>
        <p:spPr/>
        <p:txBody>
          <a:bodyPr/>
          <a:lstStyle/>
          <a:p>
            <a:r>
              <a:rPr lang="en-US" dirty="0"/>
              <a:t>What strengths and risks were identified? </a:t>
            </a:r>
          </a:p>
          <a:p>
            <a:r>
              <a:rPr lang="en-US" dirty="0"/>
              <a:t>What education and services were provided? </a:t>
            </a:r>
          </a:p>
          <a:p>
            <a:r>
              <a:rPr lang="en-US" dirty="0"/>
              <a:t>How many attempts were made to engage the client? </a:t>
            </a:r>
          </a:p>
          <a:p>
            <a:r>
              <a:rPr lang="en-US" dirty="0"/>
              <a:t>What safety nets could have been in place? </a:t>
            </a:r>
          </a:p>
          <a:p>
            <a:r>
              <a:rPr lang="en-US" dirty="0"/>
              <a:t>What could have been done differently in this situation? </a:t>
            </a:r>
          </a:p>
          <a:p>
            <a:r>
              <a:rPr lang="en-US" dirty="0"/>
              <a:t>Did the family improve in their outcomes? </a:t>
            </a:r>
          </a:p>
          <a:p>
            <a:r>
              <a:rPr lang="en-US" dirty="0"/>
              <a:t>Why was a family closed to declined or no further services? </a:t>
            </a:r>
          </a:p>
          <a:p>
            <a:endParaRPr lang="en-US" dirty="0"/>
          </a:p>
          <a:p>
            <a:endParaRPr lang="en-US" dirty="0"/>
          </a:p>
        </p:txBody>
      </p:sp>
      <p:pic>
        <p:nvPicPr>
          <p:cNvPr id="4" name="Recorded Sound">
            <a:hlinkClick r:id="" action="ppaction://media"/>
            <a:extLst>
              <a:ext uri="{FF2B5EF4-FFF2-40B4-BE49-F238E27FC236}">
                <a16:creationId xmlns:a16="http://schemas.microsoft.com/office/drawing/2014/main" id="{CC3DA0E4-BEC5-4970-99FD-1E5D963081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58400" y="266700"/>
            <a:ext cx="1371600" cy="1371600"/>
          </a:xfrm>
          <a:prstGeom prst="rect">
            <a:avLst/>
          </a:prstGeom>
        </p:spPr>
      </p:pic>
    </p:spTree>
    <p:extLst>
      <p:ext uri="{BB962C8B-B14F-4D97-AF65-F5344CB8AC3E}">
        <p14:creationId xmlns:p14="http://schemas.microsoft.com/office/powerpoint/2010/main" val="231674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211671244"/>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Recorded Sound">
            <a:hlinkClick r:id="" action="ppaction://media"/>
            <a:extLst>
              <a:ext uri="{FF2B5EF4-FFF2-40B4-BE49-F238E27FC236}">
                <a16:creationId xmlns:a16="http://schemas.microsoft.com/office/drawing/2014/main" id="{307BD2A4-BEA9-4CE2-A59F-1908BAA5FD4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04800" y="4953000"/>
            <a:ext cx="1625600" cy="1625600"/>
          </a:xfrm>
          <a:prstGeom prst="rect">
            <a:avLst/>
          </a:prstGeom>
        </p:spPr>
      </p:pic>
    </p:spTree>
    <p:extLst>
      <p:ext uri="{BB962C8B-B14F-4D97-AF65-F5344CB8AC3E}">
        <p14:creationId xmlns:p14="http://schemas.microsoft.com/office/powerpoint/2010/main" val="349963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6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67000"/>
            <a:ext cx="10972800" cy="3581400"/>
          </a:xfrm>
        </p:spPr>
        <p:txBody>
          <a:bodyPr>
            <a:normAutofit fontScale="90000"/>
          </a:bodyPr>
          <a:lstStyle/>
          <a:p>
            <a:pPr algn="ctr"/>
            <a:r>
              <a:rPr lang="en-US" sz="8900" dirty="0"/>
              <a:t>Questions or need forms? </a:t>
            </a:r>
            <a:br>
              <a:rPr lang="en-US" sz="8900" dirty="0"/>
            </a:br>
            <a:br>
              <a:rPr lang="en-US" dirty="0"/>
            </a:br>
            <a:r>
              <a:rPr lang="en-US" sz="3200" b="0" dirty="0">
                <a:hlinkClick r:id="rId5"/>
              </a:rPr>
              <a:t>cbelmonte@hstart.org</a:t>
            </a:r>
            <a:br>
              <a:rPr lang="en-US" sz="3200" b="0" dirty="0"/>
            </a:br>
            <a:br>
              <a:rPr lang="en-US" sz="3200" b="0" dirty="0"/>
            </a:br>
            <a:br>
              <a:rPr lang="en-US" dirty="0"/>
            </a:br>
            <a:endParaRPr lang="en-US" dirty="0"/>
          </a:p>
        </p:txBody>
      </p:sp>
      <p:pic>
        <p:nvPicPr>
          <p:cNvPr id="3" name="Recorded Sound">
            <a:hlinkClick r:id="" action="ppaction://media"/>
            <a:extLst>
              <a:ext uri="{FF2B5EF4-FFF2-40B4-BE49-F238E27FC236}">
                <a16:creationId xmlns:a16="http://schemas.microsoft.com/office/drawing/2014/main" id="{BC72DBE5-92CE-4150-9EDF-5F3E14A115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01200" y="152400"/>
            <a:ext cx="1473200" cy="1473200"/>
          </a:xfrm>
          <a:prstGeom prst="rect">
            <a:avLst/>
          </a:prstGeom>
        </p:spPr>
      </p:pic>
    </p:spTree>
    <p:extLst>
      <p:ext uri="{BB962C8B-B14F-4D97-AF65-F5344CB8AC3E}">
        <p14:creationId xmlns:p14="http://schemas.microsoft.com/office/powerpoint/2010/main" val="202340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Custom 3">
      <a:dk1>
        <a:srgbClr val="000000"/>
      </a:dk1>
      <a:lt1>
        <a:sysClr val="window" lastClr="FFFFFF"/>
      </a:lt1>
      <a:dk2>
        <a:srgbClr val="222A35"/>
      </a:dk2>
      <a:lt2>
        <a:srgbClr val="FFFFFF"/>
      </a:lt2>
      <a:accent1>
        <a:srgbClr val="E500AC"/>
      </a:accent1>
      <a:accent2>
        <a:srgbClr val="92D050"/>
      </a:accent2>
      <a:accent3>
        <a:srgbClr val="9933FF"/>
      </a:accent3>
      <a:accent4>
        <a:srgbClr val="00B0F0"/>
      </a:accent4>
      <a:accent5>
        <a:srgbClr val="FF8265"/>
      </a:accent5>
      <a:accent6>
        <a:srgbClr val="C64847"/>
      </a:accent6>
      <a:hlink>
        <a:srgbClr val="168BBA"/>
      </a:hlink>
      <a:folHlink>
        <a:srgbClr val="680000"/>
      </a:folHlink>
    </a:clrScheme>
    <a:fontScheme name="HSC Fonts">
      <a:majorFont>
        <a:latin typeface="Androgyne"/>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1709</TotalTime>
  <Words>2564</Words>
  <Application>Microsoft Office PowerPoint</Application>
  <PresentationFormat>Widescreen</PresentationFormat>
  <Paragraphs>329</Paragraphs>
  <Slides>22</Slides>
  <Notes>19</Notes>
  <HiddenSlides>0</HiddenSlides>
  <MMClips>19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Times New Roman</vt:lpstr>
      <vt:lpstr>Montserrat Black</vt:lpstr>
      <vt:lpstr>Montserrat</vt:lpstr>
      <vt:lpstr>Symbol</vt:lpstr>
      <vt:lpstr>Arial</vt:lpstr>
      <vt:lpstr>Myriad Pro</vt:lpstr>
      <vt:lpstr>Calibri</vt:lpstr>
      <vt:lpstr>Office Theme</vt:lpstr>
      <vt:lpstr>Educational Messages at intake</vt:lpstr>
      <vt:lpstr>Objectives </vt:lpstr>
      <vt:lpstr>Educational messages </vt:lpstr>
      <vt:lpstr>Educational Messages</vt:lpstr>
      <vt:lpstr>Why are we doing this?</vt:lpstr>
      <vt:lpstr>PowerPoint Presentation</vt:lpstr>
      <vt:lpstr>PowerPoint Presentation</vt:lpstr>
      <vt:lpstr>PowerPoint Presentation</vt:lpstr>
      <vt:lpstr>Addressing risks  </vt:lpstr>
      <vt:lpstr>Educational messages folder</vt:lpstr>
      <vt:lpstr>PowerPoint Presentation</vt:lpstr>
      <vt:lpstr>Medical diagnosis for a baby?  </vt:lpstr>
      <vt:lpstr>Perinatal loss</vt:lpstr>
      <vt:lpstr>Perinatal loss </vt:lpstr>
      <vt:lpstr>PowerPoint Presentation</vt:lpstr>
      <vt:lpstr> Empath health </vt:lpstr>
      <vt:lpstr>PowerPoint Presentation</vt:lpstr>
      <vt:lpstr>WFS documentation</vt:lpstr>
      <vt:lpstr>Well Family System </vt:lpstr>
      <vt:lpstr>What questions are asked by those who review? </vt:lpstr>
      <vt:lpstr>PowerPoint Presentation</vt:lpstr>
      <vt:lpstr>Questions or need forms?   cbelmonte@hstart.org   </vt:lpstr>
    </vt:vector>
  </TitlesOfParts>
  <Company>University of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scox</dc:creator>
  <cp:lastModifiedBy>Cherith Belmonte</cp:lastModifiedBy>
  <cp:revision>229</cp:revision>
  <dcterms:created xsi:type="dcterms:W3CDTF">2010-11-04T16:23:24Z</dcterms:created>
  <dcterms:modified xsi:type="dcterms:W3CDTF">2022-10-05T15:06:57Z</dcterms:modified>
</cp:coreProperties>
</file>