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41"/>
  </p:notesMasterIdLst>
  <p:sldIdLst>
    <p:sldId id="256" r:id="rId5"/>
    <p:sldId id="337" r:id="rId6"/>
    <p:sldId id="338" r:id="rId7"/>
    <p:sldId id="339" r:id="rId8"/>
    <p:sldId id="344" r:id="rId9"/>
    <p:sldId id="333" r:id="rId10"/>
    <p:sldId id="260" r:id="rId11"/>
    <p:sldId id="259" r:id="rId12"/>
    <p:sldId id="266" r:id="rId13"/>
    <p:sldId id="276" r:id="rId14"/>
    <p:sldId id="281" r:id="rId15"/>
    <p:sldId id="284" r:id="rId16"/>
    <p:sldId id="335" r:id="rId17"/>
    <p:sldId id="261" r:id="rId18"/>
    <p:sldId id="273" r:id="rId19"/>
    <p:sldId id="280" r:id="rId20"/>
    <p:sldId id="282" r:id="rId21"/>
    <p:sldId id="270" r:id="rId22"/>
    <p:sldId id="268" r:id="rId23"/>
    <p:sldId id="274" r:id="rId24"/>
    <p:sldId id="345" r:id="rId25"/>
    <p:sldId id="334" r:id="rId26"/>
    <p:sldId id="278" r:id="rId27"/>
    <p:sldId id="263" r:id="rId28"/>
    <p:sldId id="271" r:id="rId29"/>
    <p:sldId id="262" r:id="rId30"/>
    <p:sldId id="277" r:id="rId31"/>
    <p:sldId id="275" r:id="rId32"/>
    <p:sldId id="283" r:id="rId33"/>
    <p:sldId id="346" r:id="rId34"/>
    <p:sldId id="340" r:id="rId35"/>
    <p:sldId id="347" r:id="rId36"/>
    <p:sldId id="348" r:id="rId37"/>
    <p:sldId id="341" r:id="rId38"/>
    <p:sldId id="342" r:id="rId39"/>
    <p:sldId id="343" r:id="rId40"/>
  </p:sldIdLst>
  <p:sldSz cx="12192000" cy="6858000"/>
  <p:notesSz cx="6858000" cy="9144000"/>
  <p:embeddedFontLst>
    <p:embeddedFont>
      <p:font typeface="Montserrat" panose="00000500000000000000" pitchFamily="2" charset="0"/>
      <p:regular r:id="rId42"/>
      <p:bold r:id="rId43"/>
      <p:italic r:id="rId44"/>
      <p:boldItalic r:id="rId45"/>
    </p:embeddedFont>
    <p:embeddedFont>
      <p:font typeface="Montserrat Black" panose="00000A00000000000000" pitchFamily="2" charset="0"/>
      <p:bold r:id="rId46"/>
      <p:boldItalic r:id="rId47"/>
    </p:embeddedFont>
    <p:embeddedFont>
      <p:font typeface="Montserrat Medium" panose="00000600000000000000" pitchFamily="2" charset="0"/>
      <p:regular r:id="rId48"/>
      <p:italic r:id="rId49"/>
    </p:embeddedFont>
    <p:embeddedFont>
      <p:font typeface="Myriad Pro" panose="020B050303040302020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FF"/>
    <a:srgbClr val="E500AC"/>
    <a:srgbClr val="82C83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644" autoAdjust="0"/>
  </p:normalViewPr>
  <p:slideViewPr>
    <p:cSldViewPr>
      <p:cViewPr varScale="1">
        <p:scale>
          <a:sx n="71" d="100"/>
          <a:sy n="71" d="100"/>
        </p:scale>
        <p:origin x="1992" y="6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4.fntdata"/><Relationship Id="rId53" Type="http://schemas.openxmlformats.org/officeDocument/2006/relationships/font" Target="fonts/font12.fntdata"/><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10.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notesMaster" Target="notesMasters/notesMaster1.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8.fntdata"/><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3.fntdata"/><Relationship Id="rId5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F14EA3-600B-465D-BF6C-C2B6DC545621}" type="datetimeFigureOut">
              <a:rPr lang="en-US" smtClean="0"/>
              <a:pPr/>
              <a:t>9/4/2024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DD4E04-11A0-40E3-9C55-ED4B7E6EF770}" type="slidenum">
              <a:rPr lang="en-US" smtClean="0"/>
              <a:pPr/>
              <a:t>‹#›</a:t>
            </a:fld>
            <a:endParaRPr lang="en-US"/>
          </a:p>
        </p:txBody>
      </p:sp>
    </p:spTree>
    <p:extLst>
      <p:ext uri="{BB962C8B-B14F-4D97-AF65-F5344CB8AC3E}">
        <p14:creationId xmlns:p14="http://schemas.microsoft.com/office/powerpoint/2010/main" val="4088290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1</a:t>
            </a:fld>
            <a:endParaRPr lang="en-US"/>
          </a:p>
        </p:txBody>
      </p:sp>
    </p:spTree>
    <p:extLst>
      <p:ext uri="{BB962C8B-B14F-4D97-AF65-F5344CB8AC3E}">
        <p14:creationId xmlns:p14="http://schemas.microsoft.com/office/powerpoint/2010/main" val="3258619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2</a:t>
            </a:fld>
            <a:endParaRPr lang="en-US"/>
          </a:p>
        </p:txBody>
      </p:sp>
    </p:spTree>
    <p:extLst>
      <p:ext uri="{BB962C8B-B14F-4D97-AF65-F5344CB8AC3E}">
        <p14:creationId xmlns:p14="http://schemas.microsoft.com/office/powerpoint/2010/main" val="4282939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5</a:t>
            </a:fld>
            <a:endParaRPr lang="en-US"/>
          </a:p>
        </p:txBody>
      </p:sp>
    </p:spTree>
    <p:extLst>
      <p:ext uri="{BB962C8B-B14F-4D97-AF65-F5344CB8AC3E}">
        <p14:creationId xmlns:p14="http://schemas.microsoft.com/office/powerpoint/2010/main" val="1836394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Female Single household, 2-parent household, single males with children looking for shelter</a:t>
            </a:r>
          </a:p>
          <a:p>
            <a:pPr lvl="0"/>
            <a:r>
              <a:rPr lang="en-US" sz="1200" kern="1200" dirty="0">
                <a:solidFill>
                  <a:schemeClr val="tx1"/>
                </a:solidFill>
                <a:effectLst/>
                <a:latin typeface="+mn-lt"/>
                <a:ea typeface="+mn-ea"/>
                <a:cs typeface="+mn-cs"/>
              </a:rPr>
              <a:t>Screen applicants who apply for services; inform of everything available (counseling support, First Hug community-based program for children 0-middle school; can offer intermediate support prior to entering shelter; Create Program: Available for children in shelter; Early Head Start, day care, partnership with school K-5=&gt;available for all families applying and entering shelter and can remain in programs after shelter)</a:t>
            </a:r>
          </a:p>
          <a:p>
            <a:pPr lvl="0"/>
            <a:r>
              <a:rPr lang="en-US" sz="1200" kern="1200" dirty="0">
                <a:solidFill>
                  <a:schemeClr val="tx1"/>
                </a:solidFill>
                <a:effectLst/>
                <a:latin typeface="+mn-lt"/>
                <a:ea typeface="+mn-ea"/>
                <a:cs typeface="+mn-cs"/>
              </a:rPr>
              <a:t>Criteria: No severe mental health (psychosis); pass background check</a:t>
            </a:r>
          </a:p>
          <a:p>
            <a:pPr lvl="0"/>
            <a:r>
              <a:rPr lang="en-US" sz="1200" kern="1200" dirty="0">
                <a:solidFill>
                  <a:schemeClr val="tx1"/>
                </a:solidFill>
                <a:effectLst/>
                <a:latin typeface="+mn-lt"/>
                <a:ea typeface="+mn-ea"/>
                <a:cs typeface="+mn-cs"/>
              </a:rPr>
              <a:t>74 emergency shelter rooms, some kitchenettes for longer term stay (determined through case manager)</a:t>
            </a:r>
          </a:p>
          <a:p>
            <a:pPr lvl="0"/>
            <a:r>
              <a:rPr lang="en-US" sz="1200" kern="1200" dirty="0">
                <a:solidFill>
                  <a:schemeClr val="tx1"/>
                </a:solidFill>
                <a:effectLst/>
                <a:latin typeface="+mn-lt"/>
                <a:ea typeface="+mn-ea"/>
                <a:cs typeface="+mn-cs"/>
              </a:rPr>
              <a:t>Everyone assigned a case manager, work with housing, employment, and education team to help provide wraparound services.</a:t>
            </a:r>
          </a:p>
          <a:p>
            <a:pPr lvl="0"/>
            <a:r>
              <a:rPr lang="en-US" sz="1200" kern="1200" dirty="0">
                <a:solidFill>
                  <a:schemeClr val="tx1"/>
                </a:solidFill>
                <a:effectLst/>
                <a:latin typeface="+mn-lt"/>
                <a:ea typeface="+mn-ea"/>
                <a:cs typeface="+mn-cs"/>
              </a:rPr>
              <a:t>Communal living areas (all meals provided for free); family room with TV, couch, living area.</a:t>
            </a:r>
          </a:p>
          <a:p>
            <a:pPr lvl="0"/>
            <a:r>
              <a:rPr lang="en-US" sz="1200" kern="1200" dirty="0">
                <a:solidFill>
                  <a:schemeClr val="tx1"/>
                </a:solidFill>
                <a:effectLst/>
                <a:latin typeface="+mn-lt"/>
                <a:ea typeface="+mn-ea"/>
                <a:cs typeface="+mn-cs"/>
              </a:rPr>
              <a:t>No longer have transitional housing (only emergency housing)</a:t>
            </a:r>
          </a:p>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7</a:t>
            </a:fld>
            <a:endParaRPr lang="en-US"/>
          </a:p>
        </p:txBody>
      </p:sp>
    </p:spTree>
    <p:extLst>
      <p:ext uri="{BB962C8B-B14F-4D97-AF65-F5344CB8AC3E}">
        <p14:creationId xmlns:p14="http://schemas.microsoft.com/office/powerpoint/2010/main" val="10122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Newest emergency shelter: Laura’s Magnolia House (has been open 1 year); located in Ruskin</a:t>
            </a:r>
          </a:p>
          <a:p>
            <a:pPr lvl="0"/>
            <a:r>
              <a:rPr lang="en-US" sz="1200" kern="1200" dirty="0">
                <a:solidFill>
                  <a:schemeClr val="tx1"/>
                </a:solidFill>
                <a:effectLst/>
                <a:latin typeface="+mn-lt"/>
                <a:ea typeface="+mn-ea"/>
                <a:cs typeface="+mn-cs"/>
              </a:rPr>
              <a:t>50 beds, includes singles and family rooms (females only; women 18+ and children)</a:t>
            </a:r>
          </a:p>
          <a:p>
            <a:pPr lvl="0"/>
            <a:r>
              <a:rPr lang="en-US" sz="1200" kern="1200" dirty="0">
                <a:solidFill>
                  <a:schemeClr val="tx1"/>
                </a:solidFill>
                <a:effectLst/>
                <a:latin typeface="+mn-lt"/>
                <a:ea typeface="+mn-ea"/>
                <a:cs typeface="+mn-cs"/>
              </a:rPr>
              <a:t>Must be clear of severe mental health issues</a:t>
            </a:r>
          </a:p>
          <a:p>
            <a:pPr lvl="0"/>
            <a:r>
              <a:rPr lang="en-US" sz="1200" kern="1200" dirty="0">
                <a:solidFill>
                  <a:schemeClr val="tx1"/>
                </a:solidFill>
                <a:effectLst/>
                <a:latin typeface="+mn-lt"/>
                <a:ea typeface="+mn-ea"/>
                <a:cs typeface="+mn-cs"/>
              </a:rPr>
              <a:t>Do substance abuse screenings</a:t>
            </a:r>
          </a:p>
          <a:p>
            <a:pPr lvl="0"/>
            <a:r>
              <a:rPr lang="en-US" sz="1200" kern="1200" dirty="0">
                <a:solidFill>
                  <a:schemeClr val="tx1"/>
                </a:solidFill>
                <a:effectLst/>
                <a:latin typeface="+mn-lt"/>
                <a:ea typeface="+mn-ea"/>
                <a:cs typeface="+mn-cs"/>
              </a:rPr>
              <a:t>Serve Hillsborough County</a:t>
            </a:r>
          </a:p>
          <a:p>
            <a:pPr lvl="0"/>
            <a:r>
              <a:rPr lang="en-US" sz="1200" kern="1200" dirty="0">
                <a:solidFill>
                  <a:schemeClr val="tx1"/>
                </a:solidFill>
                <a:effectLst/>
                <a:latin typeface="+mn-lt"/>
                <a:ea typeface="+mn-ea"/>
                <a:cs typeface="+mn-cs"/>
              </a:rPr>
              <a:t>Can’t accept pregnant women, not located near birthing hospital</a:t>
            </a:r>
          </a:p>
          <a:p>
            <a:pPr lvl="0"/>
            <a:r>
              <a:rPr lang="en-US" sz="1200" kern="1200" dirty="0">
                <a:solidFill>
                  <a:schemeClr val="tx1"/>
                </a:solidFill>
                <a:effectLst/>
                <a:latin typeface="+mn-lt"/>
                <a:ea typeface="+mn-ea"/>
                <a:cs typeface="+mn-cs"/>
              </a:rPr>
              <a:t>Entry: Intake call, receive emails through website; Zoom interviews</a:t>
            </a:r>
          </a:p>
          <a:p>
            <a:pPr lvl="0"/>
            <a:r>
              <a:rPr lang="en-US" sz="1200" kern="1200" dirty="0">
                <a:solidFill>
                  <a:schemeClr val="tx1"/>
                </a:solidFill>
                <a:effectLst/>
                <a:latin typeface="+mn-lt"/>
                <a:ea typeface="+mn-ea"/>
                <a:cs typeface="+mn-cs"/>
              </a:rPr>
              <a:t>At 100% capacity </a:t>
            </a:r>
          </a:p>
          <a:p>
            <a:pPr lvl="0"/>
            <a:r>
              <a:rPr lang="en-US" sz="1200" kern="1200" dirty="0">
                <a:solidFill>
                  <a:schemeClr val="tx1"/>
                </a:solidFill>
                <a:effectLst/>
                <a:latin typeface="+mn-lt"/>
                <a:ea typeface="+mn-ea"/>
                <a:cs typeface="+mn-cs"/>
              </a:rPr>
              <a:t>Offer case management, assist with benefits, assist with obtaining birth certificates/documents to help with transition to housing</a:t>
            </a:r>
          </a:p>
          <a:p>
            <a:pPr lvl="0"/>
            <a:r>
              <a:rPr lang="en-US" sz="1200" kern="1200" dirty="0">
                <a:solidFill>
                  <a:schemeClr val="tx1"/>
                </a:solidFill>
                <a:effectLst/>
                <a:latin typeface="+mn-lt"/>
                <a:ea typeface="+mn-ea"/>
                <a:cs typeface="+mn-cs"/>
              </a:rPr>
              <a:t>Work on budgets, employment, savings</a:t>
            </a:r>
          </a:p>
          <a:p>
            <a:pPr lvl="0"/>
            <a:r>
              <a:rPr lang="en-US" sz="1200" kern="1200" dirty="0">
                <a:solidFill>
                  <a:schemeClr val="tx1"/>
                </a:solidFill>
                <a:effectLst/>
                <a:latin typeface="+mn-lt"/>
                <a:ea typeface="+mn-ea"/>
                <a:cs typeface="+mn-cs"/>
              </a:rPr>
              <a:t>Have community space for living room/dining room; 2-3 families share a restroom</a:t>
            </a:r>
          </a:p>
          <a:p>
            <a:pPr lvl="0"/>
            <a:r>
              <a:rPr lang="en-US" sz="1200" kern="1200" dirty="0">
                <a:solidFill>
                  <a:schemeClr val="tx1"/>
                </a:solidFill>
                <a:effectLst/>
                <a:latin typeface="+mn-lt"/>
                <a:ea typeface="+mn-ea"/>
                <a:cs typeface="+mn-cs"/>
              </a:rPr>
              <a:t>Exit strategy: Hope is to transition to rapid rehousing </a:t>
            </a:r>
          </a:p>
          <a:p>
            <a:pPr lvl="0"/>
            <a:r>
              <a:rPr lang="en-US" sz="1200" kern="1200" dirty="0">
                <a:solidFill>
                  <a:schemeClr val="tx1"/>
                </a:solidFill>
                <a:effectLst/>
                <a:latin typeface="+mn-lt"/>
                <a:ea typeface="+mn-ea"/>
                <a:cs typeface="+mn-cs"/>
              </a:rPr>
              <a:t>90-day program; offer extensions if families need more time and are following the program</a:t>
            </a:r>
          </a:p>
          <a:p>
            <a:pPr lvl="0"/>
            <a:r>
              <a:rPr lang="en-US" sz="1200" kern="1200" dirty="0">
                <a:solidFill>
                  <a:schemeClr val="tx1"/>
                </a:solidFill>
                <a:effectLst/>
                <a:latin typeface="+mn-lt"/>
                <a:ea typeface="+mn-ea"/>
                <a:cs typeface="+mn-cs"/>
              </a:rPr>
              <a:t>Need some form of documentation (passport, ID, birth certificate) to verify identity</a:t>
            </a:r>
          </a:p>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9</a:t>
            </a:fld>
            <a:endParaRPr lang="en-US"/>
          </a:p>
        </p:txBody>
      </p:sp>
    </p:spTree>
    <p:extLst>
      <p:ext uri="{BB962C8B-B14F-4D97-AF65-F5344CB8AC3E}">
        <p14:creationId xmlns:p14="http://schemas.microsoft.com/office/powerpoint/2010/main" val="1767951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EEDD4E04-11A0-40E3-9C55-ED4B7E6EF770}" type="slidenum">
              <a:rPr lang="en-US" smtClean="0"/>
              <a:pPr/>
              <a:t>10</a:t>
            </a:fld>
            <a:endParaRPr lang="en-US"/>
          </a:p>
        </p:txBody>
      </p:sp>
    </p:spTree>
    <p:extLst>
      <p:ext uri="{BB962C8B-B14F-4D97-AF65-F5344CB8AC3E}">
        <p14:creationId xmlns:p14="http://schemas.microsoft.com/office/powerpoint/2010/main" val="742961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Edwina Reddick, Executive Director</a:t>
            </a:r>
          </a:p>
          <a:p>
            <a:pPr lvl="0"/>
            <a:r>
              <a:rPr lang="en-US" sz="1200" kern="1200" dirty="0">
                <a:solidFill>
                  <a:schemeClr val="tx1"/>
                </a:solidFill>
                <a:effectLst/>
                <a:latin typeface="+mn-lt"/>
                <a:ea typeface="+mn-ea"/>
                <a:cs typeface="+mn-cs"/>
              </a:rPr>
              <a:t>Located at 201 E. Morgan Street, Brandon</a:t>
            </a:r>
          </a:p>
          <a:p>
            <a:pPr lvl="0"/>
            <a:r>
              <a:rPr lang="en-US" sz="1200" kern="1200" dirty="0">
                <a:solidFill>
                  <a:schemeClr val="tx1"/>
                </a:solidFill>
                <a:effectLst/>
                <a:latin typeface="+mn-lt"/>
                <a:ea typeface="+mn-ea"/>
                <a:cs typeface="+mn-cs"/>
              </a:rPr>
              <a:t>17 congregations that work with (provide overnight lodging, meals, etc.)</a:t>
            </a:r>
          </a:p>
          <a:p>
            <a:pPr lvl="0"/>
            <a:r>
              <a:rPr lang="en-US" sz="1200" kern="1200" dirty="0">
                <a:solidFill>
                  <a:schemeClr val="tx1"/>
                </a:solidFill>
                <a:effectLst/>
                <a:latin typeface="+mn-lt"/>
                <a:ea typeface="+mn-ea"/>
                <a:cs typeface="+mn-cs"/>
              </a:rPr>
              <a:t>Access to congregations at night only (private space for families)</a:t>
            </a:r>
          </a:p>
          <a:p>
            <a:pPr lvl="0"/>
            <a:r>
              <a:rPr lang="en-US" sz="1200" kern="1200" dirty="0">
                <a:solidFill>
                  <a:schemeClr val="tx1"/>
                </a:solidFill>
                <a:effectLst/>
                <a:latin typeface="+mn-lt"/>
                <a:ea typeface="+mn-ea"/>
                <a:cs typeface="+mn-cs"/>
              </a:rPr>
              <a:t>Referral Process: Give clients number (813-681-6170); admin will take application, passes it to case manager who then calls them back, and team reviews application for final decision.</a:t>
            </a:r>
          </a:p>
          <a:p>
            <a:pPr lvl="0"/>
            <a:r>
              <a:rPr lang="en-US" sz="1200" kern="1200" dirty="0">
                <a:solidFill>
                  <a:schemeClr val="tx1"/>
                </a:solidFill>
                <a:effectLst/>
                <a:latin typeface="+mn-lt"/>
                <a:ea typeface="+mn-ea"/>
                <a:cs typeface="+mn-cs"/>
              </a:rPr>
              <a:t>Eligibility: Can’t serve multiple evictions, active DV, felonies.</a:t>
            </a:r>
          </a:p>
          <a:p>
            <a:pPr lvl="0"/>
            <a:r>
              <a:rPr lang="en-US" sz="1200" kern="1200" dirty="0">
                <a:solidFill>
                  <a:schemeClr val="tx1"/>
                </a:solidFill>
                <a:effectLst/>
                <a:latin typeface="+mn-lt"/>
                <a:ea typeface="+mn-ea"/>
                <a:cs typeface="+mn-cs"/>
              </a:rPr>
              <a:t>Can only house 2 families at a time due to COVID; only 2 rooms available at day center that is currently operating (7 people, 3 people)</a:t>
            </a:r>
          </a:p>
          <a:p>
            <a:pPr lvl="0"/>
            <a:r>
              <a:rPr lang="en-US" sz="1200" kern="1200" dirty="0">
                <a:solidFill>
                  <a:schemeClr val="tx1"/>
                </a:solidFill>
                <a:effectLst/>
                <a:latin typeface="+mn-lt"/>
                <a:ea typeface="+mn-ea"/>
                <a:cs typeface="+mn-cs"/>
              </a:rPr>
              <a:t>90-day program; have extended case management for up to 1 year</a:t>
            </a:r>
          </a:p>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11</a:t>
            </a:fld>
            <a:endParaRPr lang="en-US"/>
          </a:p>
        </p:txBody>
      </p:sp>
    </p:spTree>
    <p:extLst>
      <p:ext uri="{BB962C8B-B14F-4D97-AF65-F5344CB8AC3E}">
        <p14:creationId xmlns:p14="http://schemas.microsoft.com/office/powerpoint/2010/main" val="1672001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EDD4E04-11A0-40E3-9C55-ED4B7E6EF770}" type="slidenum">
              <a:rPr lang="en-US" smtClean="0"/>
              <a:pPr/>
              <a:t>12</a:t>
            </a:fld>
            <a:endParaRPr lang="en-US"/>
          </a:p>
        </p:txBody>
      </p:sp>
    </p:spTree>
    <p:extLst>
      <p:ext uri="{BB962C8B-B14F-4D97-AF65-F5344CB8AC3E}">
        <p14:creationId xmlns:p14="http://schemas.microsoft.com/office/powerpoint/2010/main" val="1503481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Sent email and left voicemail </a:t>
            </a:r>
          </a:p>
        </p:txBody>
      </p:sp>
      <p:sp>
        <p:nvSpPr>
          <p:cNvPr id="4" name="Slide Number Placeholder 3"/>
          <p:cNvSpPr>
            <a:spLocks noGrp="1"/>
          </p:cNvSpPr>
          <p:nvPr>
            <p:ph type="sldNum" sz="quarter" idx="5"/>
          </p:nvPr>
        </p:nvSpPr>
        <p:spPr/>
        <p:txBody>
          <a:bodyPr/>
          <a:lstStyle/>
          <a:p>
            <a:fld id="{EEDD4E04-11A0-40E3-9C55-ED4B7E6EF770}" type="slidenum">
              <a:rPr lang="en-US" smtClean="0"/>
              <a:pPr/>
              <a:t>14</a:t>
            </a:fld>
            <a:endParaRPr lang="en-US"/>
          </a:p>
        </p:txBody>
      </p:sp>
    </p:spTree>
    <p:extLst>
      <p:ext uri="{BB962C8B-B14F-4D97-AF65-F5344CB8AC3E}">
        <p14:creationId xmlns:p14="http://schemas.microsoft.com/office/powerpoint/2010/main" val="3490207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15</a:t>
            </a:fld>
            <a:endParaRPr lang="en-US"/>
          </a:p>
        </p:txBody>
      </p:sp>
    </p:spTree>
    <p:extLst>
      <p:ext uri="{BB962C8B-B14F-4D97-AF65-F5344CB8AC3E}">
        <p14:creationId xmlns:p14="http://schemas.microsoft.com/office/powerpoint/2010/main" val="3469286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Sent email and left voicemail </a:t>
            </a:r>
          </a:p>
        </p:txBody>
      </p:sp>
      <p:sp>
        <p:nvSpPr>
          <p:cNvPr id="4" name="Slide Number Placeholder 3"/>
          <p:cNvSpPr>
            <a:spLocks noGrp="1"/>
          </p:cNvSpPr>
          <p:nvPr>
            <p:ph type="sldNum" sz="quarter" idx="5"/>
          </p:nvPr>
        </p:nvSpPr>
        <p:spPr/>
        <p:txBody>
          <a:bodyPr/>
          <a:lstStyle/>
          <a:p>
            <a:fld id="{EEDD4E04-11A0-40E3-9C55-ED4B7E6EF770}" type="slidenum">
              <a:rPr lang="en-US" smtClean="0"/>
              <a:pPr/>
              <a:t>16</a:t>
            </a:fld>
            <a:endParaRPr lang="en-US"/>
          </a:p>
        </p:txBody>
      </p:sp>
    </p:spTree>
    <p:extLst>
      <p:ext uri="{BB962C8B-B14F-4D97-AF65-F5344CB8AC3E}">
        <p14:creationId xmlns:p14="http://schemas.microsoft.com/office/powerpoint/2010/main" val="2853326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EEDD4E04-11A0-40E3-9C55-ED4B7E6EF770}" type="slidenum">
              <a:rPr lang="en-US" smtClean="0"/>
              <a:pPr/>
              <a:t>17</a:t>
            </a:fld>
            <a:endParaRPr lang="en-US"/>
          </a:p>
        </p:txBody>
      </p:sp>
    </p:spTree>
    <p:extLst>
      <p:ext uri="{BB962C8B-B14F-4D97-AF65-F5344CB8AC3E}">
        <p14:creationId xmlns:p14="http://schemas.microsoft.com/office/powerpoint/2010/main" val="1347409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18</a:t>
            </a:fld>
            <a:endParaRPr lang="en-US"/>
          </a:p>
        </p:txBody>
      </p:sp>
    </p:spTree>
    <p:extLst>
      <p:ext uri="{BB962C8B-B14F-4D97-AF65-F5344CB8AC3E}">
        <p14:creationId xmlns:p14="http://schemas.microsoft.com/office/powerpoint/2010/main" val="2339701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20</a:t>
            </a:fld>
            <a:endParaRPr lang="en-US"/>
          </a:p>
        </p:txBody>
      </p:sp>
    </p:spTree>
    <p:extLst>
      <p:ext uri="{BB962C8B-B14F-4D97-AF65-F5344CB8AC3E}">
        <p14:creationId xmlns:p14="http://schemas.microsoft.com/office/powerpoint/2010/main" val="3574376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EDD4E04-11A0-40E3-9C55-ED4B7E6EF770}" type="slidenum">
              <a:rPr lang="en-US" smtClean="0"/>
              <a:pPr/>
              <a:t>21</a:t>
            </a:fld>
            <a:endParaRPr lang="en-US"/>
          </a:p>
        </p:txBody>
      </p:sp>
    </p:spTree>
    <p:extLst>
      <p:ext uri="{BB962C8B-B14F-4D97-AF65-F5344CB8AC3E}">
        <p14:creationId xmlns:p14="http://schemas.microsoft.com/office/powerpoint/2010/main" val="546417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24</a:t>
            </a:fld>
            <a:endParaRPr lang="en-US"/>
          </a:p>
        </p:txBody>
      </p:sp>
    </p:spTree>
    <p:extLst>
      <p:ext uri="{BB962C8B-B14F-4D97-AF65-F5344CB8AC3E}">
        <p14:creationId xmlns:p14="http://schemas.microsoft.com/office/powerpoint/2010/main" val="4146966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Metropolitan Ministries</a:t>
            </a:r>
          </a:p>
          <a:p>
            <a:r>
              <a:rPr lang="en-US" sz="1200" b="0" i="0" kern="1200" dirty="0">
                <a:solidFill>
                  <a:schemeClr val="tx1"/>
                </a:solidFill>
                <a:effectLst/>
                <a:latin typeface="+mn-lt"/>
                <a:ea typeface="+mn-ea"/>
                <a:cs typeface="+mn-cs"/>
              </a:rPr>
              <a:t>2301 N. Tampa St. Tampa, FL 33602</a:t>
            </a:r>
          </a:p>
          <a:p>
            <a:r>
              <a:rPr lang="en-US" sz="1200" b="0" i="0" kern="1200" dirty="0">
                <a:solidFill>
                  <a:schemeClr val="tx1"/>
                </a:solidFill>
                <a:effectLst/>
                <a:latin typeface="+mn-lt"/>
                <a:ea typeface="+mn-ea"/>
                <a:cs typeface="+mn-cs"/>
              </a:rPr>
              <a:t>Guests in need of financial assistance in Hillsborough must attend orientation.</a:t>
            </a:r>
          </a:p>
          <a:p>
            <a:r>
              <a:rPr lang="en-US" sz="1200" b="0" i="0" kern="1200" dirty="0">
                <a:solidFill>
                  <a:schemeClr val="tx1"/>
                </a:solidFill>
                <a:effectLst/>
                <a:latin typeface="+mn-lt"/>
                <a:ea typeface="+mn-ea"/>
                <a:cs typeface="+mn-cs"/>
              </a:rPr>
              <a:t>Orientation is held Monday, Wednesday, Thursday and Friday at 9:30 and 3:30. </a:t>
            </a:r>
          </a:p>
          <a:p>
            <a:r>
              <a:rPr lang="en-US" sz="1200" b="0" i="0" kern="1200" dirty="0">
                <a:solidFill>
                  <a:schemeClr val="tx1"/>
                </a:solidFill>
                <a:effectLst/>
                <a:latin typeface="+mn-lt"/>
                <a:ea typeface="+mn-ea"/>
                <a:cs typeface="+mn-cs"/>
              </a:rPr>
              <a:t>Orientation will cover the process and next steps for requesting financial assistance.</a:t>
            </a:r>
          </a:p>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26</a:t>
            </a:fld>
            <a:endParaRPr lang="en-US"/>
          </a:p>
        </p:txBody>
      </p:sp>
    </p:spTree>
    <p:extLst>
      <p:ext uri="{BB962C8B-B14F-4D97-AF65-F5344CB8AC3E}">
        <p14:creationId xmlns:p14="http://schemas.microsoft.com/office/powerpoint/2010/main" val="3371443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EDD4E04-11A0-40E3-9C55-ED4B7E6EF770}" type="slidenum">
              <a:rPr lang="en-US" smtClean="0"/>
              <a:pPr/>
              <a:t>27</a:t>
            </a:fld>
            <a:endParaRPr lang="en-US"/>
          </a:p>
        </p:txBody>
      </p:sp>
    </p:spTree>
    <p:extLst>
      <p:ext uri="{BB962C8B-B14F-4D97-AF65-F5344CB8AC3E}">
        <p14:creationId xmlns:p14="http://schemas.microsoft.com/office/powerpoint/2010/main" val="4088786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28</a:t>
            </a:fld>
            <a:endParaRPr lang="en-US"/>
          </a:p>
        </p:txBody>
      </p:sp>
    </p:spTree>
    <p:extLst>
      <p:ext uri="{BB962C8B-B14F-4D97-AF65-F5344CB8AC3E}">
        <p14:creationId xmlns:p14="http://schemas.microsoft.com/office/powerpoint/2010/main" val="1364663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EDD4E04-11A0-40E3-9C55-ED4B7E6EF770}" type="slidenum">
              <a:rPr lang="en-US" smtClean="0"/>
              <a:pPr/>
              <a:t>29</a:t>
            </a:fld>
            <a:endParaRPr lang="en-US"/>
          </a:p>
        </p:txBody>
      </p:sp>
    </p:spTree>
    <p:extLst>
      <p:ext uri="{BB962C8B-B14F-4D97-AF65-F5344CB8AC3E}">
        <p14:creationId xmlns:p14="http://schemas.microsoft.com/office/powerpoint/2010/main" val="22069927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EDD4E04-11A0-40E3-9C55-ED4B7E6EF770}" type="slidenum">
              <a:rPr lang="en-US" smtClean="0"/>
              <a:pPr/>
              <a:t>30</a:t>
            </a:fld>
            <a:endParaRPr lang="en-US"/>
          </a:p>
        </p:txBody>
      </p:sp>
    </p:spTree>
    <p:extLst>
      <p:ext uri="{BB962C8B-B14F-4D97-AF65-F5344CB8AC3E}">
        <p14:creationId xmlns:p14="http://schemas.microsoft.com/office/powerpoint/2010/main" val="4284223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EDD4E04-11A0-40E3-9C55-ED4B7E6EF770}" type="slidenum">
              <a:rPr lang="en-US" smtClean="0"/>
              <a:pPr/>
              <a:t>32</a:t>
            </a:fld>
            <a:endParaRPr lang="en-US"/>
          </a:p>
        </p:txBody>
      </p:sp>
    </p:spTree>
    <p:extLst>
      <p:ext uri="{BB962C8B-B14F-4D97-AF65-F5344CB8AC3E}">
        <p14:creationId xmlns:p14="http://schemas.microsoft.com/office/powerpoint/2010/main" val="3292658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EDD4E04-11A0-40E3-9C55-ED4B7E6EF770}" type="slidenum">
              <a:rPr lang="en-US" smtClean="0"/>
              <a:pPr/>
              <a:t>33</a:t>
            </a:fld>
            <a:endParaRPr lang="en-US"/>
          </a:p>
        </p:txBody>
      </p:sp>
    </p:spTree>
    <p:extLst>
      <p:ext uri="{BB962C8B-B14F-4D97-AF65-F5344CB8AC3E}">
        <p14:creationId xmlns:p14="http://schemas.microsoft.com/office/powerpoint/2010/main" val="18663690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EDD4E04-11A0-40E3-9C55-ED4B7E6EF770}" type="slidenum">
              <a:rPr lang="en-US" smtClean="0"/>
              <a:pPr/>
              <a:t>34</a:t>
            </a:fld>
            <a:endParaRPr lang="en-US"/>
          </a:p>
        </p:txBody>
      </p:sp>
    </p:spTree>
    <p:extLst>
      <p:ext uri="{BB962C8B-B14F-4D97-AF65-F5344CB8AC3E}">
        <p14:creationId xmlns:p14="http://schemas.microsoft.com/office/powerpoint/2010/main" val="3700094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EDD4E04-11A0-40E3-9C55-ED4B7E6EF770}" type="slidenum">
              <a:rPr lang="en-US" smtClean="0"/>
              <a:pPr/>
              <a:t>35</a:t>
            </a:fld>
            <a:endParaRPr lang="en-US"/>
          </a:p>
        </p:txBody>
      </p:sp>
    </p:spTree>
    <p:extLst>
      <p:ext uri="{BB962C8B-B14F-4D97-AF65-F5344CB8AC3E}">
        <p14:creationId xmlns:p14="http://schemas.microsoft.com/office/powerpoint/2010/main" val="3964916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36</a:t>
            </a:fld>
            <a:endParaRPr lang="en-US"/>
          </a:p>
        </p:txBody>
      </p:sp>
    </p:spTree>
    <p:extLst>
      <p:ext uri="{BB962C8B-B14F-4D97-AF65-F5344CB8AC3E}">
        <p14:creationId xmlns:p14="http://schemas.microsoft.com/office/powerpoint/2010/main" val="28176896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50000">
              <a:schemeClr val="bg1"/>
            </a:gs>
            <a:gs pos="100000">
              <a:schemeClr val="bg1"/>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530476"/>
            <a:ext cx="10363200" cy="1470025"/>
          </a:xfrm>
        </p:spPr>
        <p:txBody>
          <a:bodyPr/>
          <a:lstStyle/>
          <a:p>
            <a:r>
              <a:rPr lang="en-US" dirty="0"/>
              <a:t>Click to edit title style</a:t>
            </a:r>
          </a:p>
        </p:txBody>
      </p:sp>
      <p:sp>
        <p:nvSpPr>
          <p:cNvPr id="3" name="Subtitle 2"/>
          <p:cNvSpPr>
            <a:spLocks noGrp="1"/>
          </p:cNvSpPr>
          <p:nvPr>
            <p:ph type="subTitle" idx="1" hasCustomPrompt="1"/>
          </p:nvPr>
        </p:nvSpPr>
        <p:spPr>
          <a:xfrm>
            <a:off x="1896533" y="4343400"/>
            <a:ext cx="8534400" cy="14097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 style</a:t>
            </a:r>
          </a:p>
        </p:txBody>
      </p:sp>
      <p:sp>
        <p:nvSpPr>
          <p:cNvPr id="6" name="Slide Number Placeholder 5"/>
          <p:cNvSpPr>
            <a:spLocks noGrp="1"/>
          </p:cNvSpPr>
          <p:nvPr>
            <p:ph type="sldNum" sz="quarter" idx="12"/>
          </p:nvPr>
        </p:nvSpPr>
        <p:spPr>
          <a:xfrm>
            <a:off x="10972800" y="6400800"/>
            <a:ext cx="609600" cy="304800"/>
          </a:xfrm>
        </p:spPr>
        <p:txBody>
          <a:bodyPr/>
          <a:lstStyle/>
          <a:p>
            <a:fld id="{FCC3A4FA-397B-483E-9349-4D0FABE2991A}" type="slidenum">
              <a:rPr lang="en-US" smtClean="0"/>
              <a:pPr/>
              <a:t>‹#›</a:t>
            </a:fld>
            <a:endParaRPr lang="en-US"/>
          </a:p>
        </p:txBody>
      </p:sp>
      <p:sp>
        <p:nvSpPr>
          <p:cNvPr id="5" name="Rectangle 4"/>
          <p:cNvSpPr/>
          <p:nvPr userDrawn="1"/>
        </p:nvSpPr>
        <p:spPr>
          <a:xfrm>
            <a:off x="112890" y="6305490"/>
            <a:ext cx="12079111" cy="400110"/>
          </a:xfrm>
          <a:prstGeom prst="rect">
            <a:avLst/>
          </a:prstGeom>
        </p:spPr>
        <p:txBody>
          <a:bodyPr wrap="square">
            <a:spAutoFit/>
          </a:bodyPr>
          <a:lstStyle/>
          <a:p>
            <a:pPr algn="ctr"/>
            <a:r>
              <a:rPr lang="en-US" sz="2000" dirty="0">
                <a:latin typeface="Montserrat Black" panose="00000A00000000000000" pitchFamily="50" charset="0"/>
              </a:rPr>
              <a:t>EVERY </a:t>
            </a:r>
            <a:r>
              <a:rPr lang="en-US" sz="2000" dirty="0">
                <a:solidFill>
                  <a:srgbClr val="E500AC"/>
                </a:solidFill>
                <a:latin typeface="Montserrat Black" panose="00000A00000000000000" pitchFamily="50" charset="0"/>
              </a:rPr>
              <a:t>BABY</a:t>
            </a:r>
            <a:r>
              <a:rPr lang="en-US" sz="2000" dirty="0">
                <a:solidFill>
                  <a:schemeClr val="accent3">
                    <a:lumMod val="75000"/>
                  </a:schemeClr>
                </a:solidFill>
                <a:latin typeface="Montserrat Black" panose="00000A00000000000000" pitchFamily="50" charset="0"/>
              </a:rPr>
              <a:t> </a:t>
            </a:r>
            <a:r>
              <a:rPr lang="en-US" sz="2000" dirty="0">
                <a:latin typeface="Montserrat Black" panose="00000A00000000000000" pitchFamily="50" charset="0"/>
              </a:rPr>
              <a:t>DESERVES A</a:t>
            </a:r>
            <a:r>
              <a:rPr lang="en-US" sz="2000" dirty="0">
                <a:solidFill>
                  <a:schemeClr val="accent3">
                    <a:lumMod val="75000"/>
                  </a:schemeClr>
                </a:solidFill>
                <a:latin typeface="Montserrat Black" panose="00000A00000000000000" pitchFamily="50" charset="0"/>
              </a:rPr>
              <a:t> </a:t>
            </a:r>
            <a:r>
              <a:rPr lang="en-US" sz="2000" dirty="0">
                <a:solidFill>
                  <a:srgbClr val="92D050"/>
                </a:solidFill>
                <a:latin typeface="Montserrat Black" panose="00000A00000000000000" pitchFamily="50" charset="0"/>
              </a:rPr>
              <a:t>HEALTHY START</a:t>
            </a:r>
            <a:endParaRPr lang="id-ID" sz="2000" dirty="0">
              <a:solidFill>
                <a:srgbClr val="92D050"/>
              </a:solidFill>
              <a:latin typeface="Montserrat Black" panose="00000A00000000000000" pitchFamily="50" charset="0"/>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83857" y="1485836"/>
            <a:ext cx="5224283" cy="905258"/>
          </a:xfrm>
          <a:prstGeom prst="rect">
            <a:avLst/>
          </a:prstGeom>
        </p:spPr>
      </p:pic>
      <p:grpSp>
        <p:nvGrpSpPr>
          <p:cNvPr id="21" name="Group 20"/>
          <p:cNvGrpSpPr/>
          <p:nvPr userDrawn="1"/>
        </p:nvGrpSpPr>
        <p:grpSpPr>
          <a:xfrm>
            <a:off x="5682113" y="188561"/>
            <a:ext cx="827773" cy="809160"/>
            <a:chOff x="5682113" y="188561"/>
            <a:chExt cx="827773" cy="809160"/>
          </a:xfrm>
        </p:grpSpPr>
        <p:sp>
          <p:nvSpPr>
            <p:cNvPr id="19" name="Oval 18"/>
            <p:cNvSpPr/>
            <p:nvPr/>
          </p:nvSpPr>
          <p:spPr>
            <a:xfrm>
              <a:off x="5682113" y="188561"/>
              <a:ext cx="827773" cy="809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3610" y="330978"/>
              <a:ext cx="624778" cy="554381"/>
            </a:xfrm>
            <a:prstGeom prst="rect">
              <a:avLst/>
            </a:prstGeom>
          </p:spPr>
        </p:pic>
      </p:grpSp>
      <p:sp>
        <p:nvSpPr>
          <p:cNvPr id="22" name="Rectangle 21"/>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flip="none" rotWithShape="1">
          <a:gsLst>
            <a:gs pos="0">
              <a:schemeClr val="bg1"/>
            </a:gs>
            <a:gs pos="50000">
              <a:schemeClr val="bg1"/>
            </a:gs>
            <a:gs pos="100000">
              <a:schemeClr val="bg1"/>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242932"/>
            <a:ext cx="10363200" cy="1470025"/>
          </a:xfrm>
        </p:spPr>
        <p:txBody>
          <a:bodyPr/>
          <a:lstStyle/>
          <a:p>
            <a:r>
              <a:rPr lang="en-US" dirty="0"/>
              <a:t>Click to edit title style</a:t>
            </a:r>
          </a:p>
        </p:txBody>
      </p:sp>
      <p:sp>
        <p:nvSpPr>
          <p:cNvPr id="3" name="Subtitle 2"/>
          <p:cNvSpPr>
            <a:spLocks noGrp="1"/>
          </p:cNvSpPr>
          <p:nvPr>
            <p:ph type="subTitle" idx="1" hasCustomPrompt="1"/>
          </p:nvPr>
        </p:nvSpPr>
        <p:spPr>
          <a:xfrm>
            <a:off x="1896533" y="4000500"/>
            <a:ext cx="85344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 style</a:t>
            </a:r>
          </a:p>
        </p:txBody>
      </p:sp>
      <p:sp>
        <p:nvSpPr>
          <p:cNvPr id="6" name="Slide Number Placeholder 5"/>
          <p:cNvSpPr>
            <a:spLocks noGrp="1"/>
          </p:cNvSpPr>
          <p:nvPr>
            <p:ph type="sldNum" sz="quarter" idx="12"/>
          </p:nvPr>
        </p:nvSpPr>
        <p:spPr>
          <a:xfrm>
            <a:off x="10972800" y="6400800"/>
            <a:ext cx="609600" cy="304800"/>
          </a:xfrm>
        </p:spPr>
        <p:txBody>
          <a:bodyPr/>
          <a:lstStyle/>
          <a:p>
            <a:fld id="{FCC3A4FA-397B-483E-9349-4D0FABE2991A}" type="slidenum">
              <a:rPr lang="en-US" smtClean="0"/>
              <a:pPr/>
              <a:t>‹#›</a:t>
            </a:fld>
            <a:endParaRPr lang="en-US"/>
          </a:p>
        </p:txBody>
      </p:sp>
      <p:sp>
        <p:nvSpPr>
          <p:cNvPr id="5" name="Rectangle 4"/>
          <p:cNvSpPr/>
          <p:nvPr userDrawn="1"/>
        </p:nvSpPr>
        <p:spPr>
          <a:xfrm>
            <a:off x="112890" y="6305490"/>
            <a:ext cx="12079111" cy="400110"/>
          </a:xfrm>
          <a:prstGeom prst="rect">
            <a:avLst/>
          </a:prstGeom>
        </p:spPr>
        <p:txBody>
          <a:bodyPr wrap="square">
            <a:spAutoFit/>
          </a:bodyPr>
          <a:lstStyle/>
          <a:p>
            <a:pPr algn="ctr"/>
            <a:r>
              <a:rPr lang="en-US" sz="2000" dirty="0">
                <a:latin typeface="Montserrat Black" panose="00000A00000000000000" pitchFamily="50" charset="0"/>
              </a:rPr>
              <a:t>EVERY </a:t>
            </a:r>
            <a:r>
              <a:rPr lang="en-US" sz="2000" dirty="0">
                <a:solidFill>
                  <a:srgbClr val="E500AC"/>
                </a:solidFill>
                <a:latin typeface="Montserrat Black" panose="00000A00000000000000" pitchFamily="50" charset="0"/>
              </a:rPr>
              <a:t>BABY</a:t>
            </a:r>
            <a:r>
              <a:rPr lang="en-US" sz="2000" dirty="0">
                <a:solidFill>
                  <a:schemeClr val="accent3">
                    <a:lumMod val="75000"/>
                  </a:schemeClr>
                </a:solidFill>
                <a:latin typeface="Montserrat Black" panose="00000A00000000000000" pitchFamily="50" charset="0"/>
              </a:rPr>
              <a:t> </a:t>
            </a:r>
            <a:r>
              <a:rPr lang="en-US" sz="2000" dirty="0">
                <a:latin typeface="Montserrat Black" panose="00000A00000000000000" pitchFamily="50" charset="0"/>
              </a:rPr>
              <a:t>DESERVES A</a:t>
            </a:r>
            <a:r>
              <a:rPr lang="en-US" sz="2000" dirty="0">
                <a:solidFill>
                  <a:schemeClr val="accent3">
                    <a:lumMod val="75000"/>
                  </a:schemeClr>
                </a:solidFill>
                <a:latin typeface="Montserrat Black" panose="00000A00000000000000" pitchFamily="50" charset="0"/>
              </a:rPr>
              <a:t> </a:t>
            </a:r>
            <a:r>
              <a:rPr lang="en-US" sz="2000" dirty="0">
                <a:solidFill>
                  <a:srgbClr val="92D050"/>
                </a:solidFill>
                <a:latin typeface="Montserrat Black" panose="00000A00000000000000" pitchFamily="50" charset="0"/>
              </a:rPr>
              <a:t>HEALTHY START</a:t>
            </a:r>
            <a:endParaRPr lang="id-ID" sz="2000" dirty="0">
              <a:solidFill>
                <a:srgbClr val="92D050"/>
              </a:solidFill>
              <a:latin typeface="Montserrat Black" panose="00000A00000000000000" pitchFamily="50" charset="0"/>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849" y="567181"/>
            <a:ext cx="6596302" cy="1143000"/>
          </a:xfrm>
          <a:prstGeom prst="rect">
            <a:avLst/>
          </a:prstGeom>
        </p:spPr>
      </p:pic>
      <p:sp>
        <p:nvSpPr>
          <p:cNvPr id="11" name="Rectangle 10"/>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83264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066800"/>
            <a:ext cx="10972800" cy="1143000"/>
          </a:xfrm>
        </p:spPr>
        <p:txBody>
          <a:bodyPr/>
          <a:lstStyle>
            <a:lvl1pPr algn="l">
              <a:defRPr/>
            </a:lvl1pPr>
          </a:lstStyle>
          <a:p>
            <a:r>
              <a:rPr lang="en-US" dirty="0"/>
              <a:t>Click to edit title style</a:t>
            </a:r>
          </a:p>
        </p:txBody>
      </p:sp>
      <p:sp>
        <p:nvSpPr>
          <p:cNvPr id="3" name="Content Placeholder 2"/>
          <p:cNvSpPr>
            <a:spLocks noGrp="1"/>
          </p:cNvSpPr>
          <p:nvPr>
            <p:ph idx="1" hasCustomPrompt="1"/>
          </p:nvPr>
        </p:nvSpPr>
        <p:spPr>
          <a:xfrm>
            <a:off x="609600" y="2209800"/>
            <a:ext cx="10972800" cy="4191000"/>
          </a:xfrm>
        </p:spPr>
        <p:txBody>
          <a:bodyPr/>
          <a:lstStyle>
            <a:lvl1pPr marL="0" indent="0">
              <a:buNone/>
              <a:defRPr/>
            </a:lvl1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FCC3A4FA-397B-483E-9349-4D0FABE2991A}"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0" y="280413"/>
            <a:ext cx="4538273" cy="786387"/>
          </a:xfrm>
          <a:prstGeom prst="rect">
            <a:avLst/>
          </a:prstGeom>
        </p:spPr>
      </p:pic>
      <p:sp>
        <p:nvSpPr>
          <p:cNvPr id="10" name="Rectangle 9"/>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68427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066800"/>
            <a:ext cx="10972800" cy="1143000"/>
          </a:xfrm>
        </p:spPr>
        <p:txBody>
          <a:bodyPr/>
          <a:lstStyle>
            <a:lvl1pPr algn="l">
              <a:defRPr>
                <a:solidFill>
                  <a:schemeClr val="bg1"/>
                </a:solidFill>
              </a:defRPr>
            </a:lvl1pPr>
          </a:lstStyle>
          <a:p>
            <a:r>
              <a:rPr lang="en-US" dirty="0"/>
              <a:t>Click to edit title style</a:t>
            </a:r>
          </a:p>
        </p:txBody>
      </p:sp>
      <p:sp>
        <p:nvSpPr>
          <p:cNvPr id="3" name="Content Placeholder 2"/>
          <p:cNvSpPr>
            <a:spLocks noGrp="1"/>
          </p:cNvSpPr>
          <p:nvPr>
            <p:ph idx="1" hasCustomPrompt="1"/>
          </p:nvPr>
        </p:nvSpPr>
        <p:spPr>
          <a:xfrm>
            <a:off x="609600" y="2209800"/>
            <a:ext cx="10972800" cy="4191000"/>
          </a:xfrm>
        </p:spPr>
        <p:txBody>
          <a:bodyPr/>
          <a:lstStyle>
            <a:lvl1pPr marL="0" indent="0">
              <a:buNone/>
              <a:defRPr>
                <a:solidFill>
                  <a:schemeClr val="bg1"/>
                </a:solidFill>
              </a:defRPr>
            </a:lvl1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FCC3A4FA-397B-483E-9349-4D0FABE2991A}"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0" y="280413"/>
            <a:ext cx="4538273" cy="786387"/>
          </a:xfrm>
          <a:prstGeom prst="rect">
            <a:avLst/>
          </a:prstGeom>
        </p:spPr>
      </p:pic>
      <p:sp>
        <p:nvSpPr>
          <p:cNvPr id="10" name="Rectangle 9"/>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783584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066800"/>
            <a:ext cx="10972800" cy="1143000"/>
          </a:xfrm>
        </p:spPr>
        <p:txBody>
          <a:bodyPr/>
          <a:lstStyle>
            <a:lvl1pPr algn="l">
              <a:defRPr/>
            </a:lvl1pPr>
          </a:lstStyle>
          <a:p>
            <a:r>
              <a:rPr lang="en-US" dirty="0"/>
              <a:t>Click to edit title style</a:t>
            </a:r>
          </a:p>
        </p:txBody>
      </p:sp>
      <p:sp>
        <p:nvSpPr>
          <p:cNvPr id="3" name="Content Placeholder 2"/>
          <p:cNvSpPr>
            <a:spLocks noGrp="1"/>
          </p:cNvSpPr>
          <p:nvPr>
            <p:ph idx="1"/>
          </p:nvPr>
        </p:nvSpPr>
        <p:spPr>
          <a:xfrm>
            <a:off x="609600" y="2209800"/>
            <a:ext cx="10972800"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FCC3A4FA-397B-483E-9349-4D0FABE2991A}"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0" y="280413"/>
            <a:ext cx="4538273" cy="786387"/>
          </a:xfrm>
          <a:prstGeom prst="rect">
            <a:avLst/>
          </a:prstGeom>
        </p:spPr>
      </p:pic>
      <p:sp>
        <p:nvSpPr>
          <p:cNvPr id="11" name="Rectangle 10"/>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Content Placeholder 2"/>
          <p:cNvSpPr>
            <a:spLocks noGrp="1"/>
          </p:cNvSpPr>
          <p:nvPr>
            <p:ph sz="half" idx="1" hasCustomPrompt="1"/>
          </p:nvPr>
        </p:nvSpPr>
        <p:spPr>
          <a:xfrm>
            <a:off x="609600" y="1202124"/>
            <a:ext cx="5384800" cy="5198676"/>
          </a:xfrm>
        </p:spPr>
        <p:txBody>
          <a:bodyPr/>
          <a:lstStyle>
            <a:lvl1pPr marL="342900" indent="-342900">
              <a:buFont typeface="Arial" panose="020B0604020202020204" pitchFamily="34" charset="0"/>
              <a:buChar cha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97600" y="1202124"/>
            <a:ext cx="5384800" cy="5198676"/>
          </a:xfrm>
        </p:spPr>
        <p:txBody>
          <a:bodyPr/>
          <a:lstStyle>
            <a:lvl1pPr marL="342900" indent="-342900">
              <a:buFont typeface="Arial" panose="020B0604020202020204" pitchFamily="34" charset="0"/>
              <a:buChar cha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FCC3A4FA-397B-483E-9349-4D0FABE2991A}"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9018" y="5839073"/>
            <a:ext cx="3173743" cy="549943"/>
          </a:xfrm>
          <a:prstGeom prst="rect">
            <a:avLst/>
          </a:prstGeom>
        </p:spPr>
      </p:pic>
      <p:sp>
        <p:nvSpPr>
          <p:cNvPr id="10" name="Rectangle 9"/>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994136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Content Placeholder 2"/>
          <p:cNvSpPr>
            <a:spLocks noGrp="1"/>
          </p:cNvSpPr>
          <p:nvPr>
            <p:ph sz="half" idx="1" hasCustomPrompt="1"/>
          </p:nvPr>
        </p:nvSpPr>
        <p:spPr>
          <a:xfrm>
            <a:off x="609600" y="1202124"/>
            <a:ext cx="5384800" cy="5198676"/>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97600" y="1202124"/>
            <a:ext cx="5384800" cy="5198676"/>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FCC3A4FA-397B-483E-9349-4D0FABE2991A}" type="slidenum">
              <a:rPr lang="en-US" smtClean="0"/>
              <a:pPr/>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9018" y="5839073"/>
            <a:ext cx="3173743" cy="549943"/>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CC3A4FA-397B-483E-9349-4D0FABE2991A}" type="slidenum">
              <a:rPr lang="en-US" smtClean="0"/>
              <a:pPr/>
              <a:t>‹#›</a:t>
            </a:fld>
            <a:endParaRPr lang="en-US"/>
          </a:p>
        </p:txBody>
      </p:sp>
      <p:sp>
        <p:nvSpPr>
          <p:cNvPr id="7" name="Title 1"/>
          <p:cNvSpPr>
            <a:spLocks noGrp="1"/>
          </p:cNvSpPr>
          <p:nvPr>
            <p:ph type="title" hasCustomPrompt="1"/>
          </p:nvPr>
        </p:nvSpPr>
        <p:spPr>
          <a:xfrm>
            <a:off x="609600" y="1066800"/>
            <a:ext cx="10972800" cy="1143000"/>
          </a:xfrm>
        </p:spPr>
        <p:txBody>
          <a:bodyPr/>
          <a:lstStyle>
            <a:lvl1pPr algn="l">
              <a:defRPr/>
            </a:lvl1pPr>
          </a:lstStyle>
          <a:p>
            <a:r>
              <a:rPr lang="en-US" dirty="0"/>
              <a:t>Click to edit 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0" y="280413"/>
            <a:ext cx="4538273" cy="78638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CC3A4FA-397B-483E-9349-4D0FABE299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50000">
              <a:schemeClr val="bg1"/>
            </a:gs>
            <a:gs pos="100000">
              <a:schemeClr val="bg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304800"/>
            <a:ext cx="10972800" cy="897324"/>
          </a:xfrm>
          <a:prstGeom prst="rect">
            <a:avLst/>
          </a:prstGeom>
        </p:spPr>
        <p:txBody>
          <a:bodyPr vert="horz" lIns="91440" tIns="45720" rIns="91440" bIns="45720" rtlCol="0" anchor="ctr">
            <a:normAutofit/>
          </a:bodyPr>
          <a:lstStyle/>
          <a:p>
            <a:r>
              <a:rPr lang="en-US" dirty="0"/>
              <a:t>Click to edit title style</a:t>
            </a:r>
          </a:p>
        </p:txBody>
      </p:sp>
      <p:sp>
        <p:nvSpPr>
          <p:cNvPr id="3" name="Text Placeholder 2"/>
          <p:cNvSpPr>
            <a:spLocks noGrp="1"/>
          </p:cNvSpPr>
          <p:nvPr>
            <p:ph type="body" idx="1"/>
          </p:nvPr>
        </p:nvSpPr>
        <p:spPr>
          <a:xfrm>
            <a:off x="609600" y="1202124"/>
            <a:ext cx="10972800" cy="5198676"/>
          </a:xfrm>
          <a:prstGeom prst="rect">
            <a:avLst/>
          </a:prstGeom>
        </p:spPr>
        <p:txBody>
          <a:bodyPr vert="horz" lIns="91440" tIns="45720" rIns="91440" bIns="45720" rtlCol="0">
            <a:normAutofit/>
          </a:body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0972800" y="6400800"/>
            <a:ext cx="609600" cy="304800"/>
          </a:xfrm>
          <a:prstGeom prst="rect">
            <a:avLst/>
          </a:prstGeom>
        </p:spPr>
        <p:txBody>
          <a:bodyPr vert="horz" lIns="91440" tIns="45720" rIns="91440" bIns="45720" rtlCol="0" anchor="ctr"/>
          <a:lstStyle>
            <a:lvl1pPr algn="r">
              <a:defRPr sz="1200">
                <a:solidFill>
                  <a:schemeClr val="tx1">
                    <a:tint val="75000"/>
                  </a:schemeClr>
                </a:solidFill>
              </a:defRPr>
            </a:lvl1pPr>
          </a:lstStyle>
          <a:p>
            <a:fld id="{FCC3A4FA-397B-483E-9349-4D0FABE299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9" r:id="rId2"/>
    <p:sldLayoutId id="2147483656" r:id="rId3"/>
    <p:sldLayoutId id="2147483658" r:id="rId4"/>
    <p:sldLayoutId id="2147483650" r:id="rId5"/>
    <p:sldLayoutId id="2147483657" r:id="rId6"/>
    <p:sldLayoutId id="2147483652" r:id="rId7"/>
    <p:sldLayoutId id="2147483654" r:id="rId8"/>
    <p:sldLayoutId id="2147483655" r:id="rId9"/>
  </p:sldLayoutIdLst>
  <p:txStyles>
    <p:titleStyle>
      <a:lvl1pPr algn="ctr"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p:titleStyle>
    <p:body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metrominintake.powerappsportals.com/SignIn?ReturnUrl=/contactinfo/"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hyperlink" Target="https://www.metromin.org/get-help/#residential-assistanc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dawningfamilyservices.org/" TargetMode="External"/><Relationship Id="rId2" Type="http://schemas.openxmlformats.org/officeDocument/2006/relationships/hyperlink" Target="mailto:shelter@dawningfs.org" TargetMode="Externa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hyperlink" Target="https://marymarthahouse.org/services/"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mailto:executivedirectorfpgb@gmail.co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hyperlink" Target="https://familypromisefl.org/need-help/"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tampacrossroads.com/rosemanor/"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mailto:sabalplace@carteretmgmt.com"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hyperlink" Target="https://www.sabalplace.com/applicant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ortal.thafl.com/Account/Login.aspx?ReturnUrl=/Clients/HousingApp/housingApplication.aspx"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hyperlink" Target="https://www.ccdosp.org/affordable-housing/"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mailto:Hillsboroughinfo@voa-fla.org?subject=RE:%20James%20Cole%20Village%20"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hyperlink" Target="https://www.voa.org/housing_properties/hillsborough-nsp"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voa.org/housing_properties/arbor-place-hillsborough-supportive-housing-program" TargetMode="External"/><Relationship Id="rId2" Type="http://schemas.openxmlformats.org/officeDocument/2006/relationships/hyperlink" Target="mailto:Hillsboroughinfo@voa-fla.org" TargetMode="Externa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hyperlink" Target="https://www.voa.org/housing_properties/hillsborough-voa-living-center-three" TargetMode="External"/><Relationship Id="rId4" Type="http://schemas.openxmlformats.org/officeDocument/2006/relationships/hyperlink" Target="https://www.voa.org/housing_properties/hillsborough-voa-living-center"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newlifevillage.org/"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ourflorida.com/applicant-assistance/renters/"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s://r3.hcflgov.net/"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hyperlink" Target="https://www.hillsboroughcounty.org/en/residents/public-safety/covid-19-financial-assistance/r3-program"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thafl.com/Departments/Assisted-Housing/Default.aspx" TargetMode="External"/><Relationship Id="rId2" Type="http://schemas.openxmlformats.org/officeDocument/2006/relationships/hyperlink" Target="https://portal.thafl.com/Account/Login.aspx?ReturnUrl=/Clients/HousingApp/housingApplication.aspx" TargetMode="Externa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hyperlink" Target="https://www.metromin.org/get-help/#residential-assistance"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hyperlink" Target="https://www.tampa.gov/document/2022-dare-own-dream-flyer-90351"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tel:8133093357"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tel:8334384673"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4.svg"/></Relationships>
</file>

<file path=ppt/slides/_rels/slide34.xml.rels><?xml version="1.0" encoding="UTF-8" standalone="yes"?>
<Relationships xmlns="http://schemas.openxmlformats.org/package/2006/relationships"><Relationship Id="rId3" Type="http://schemas.openxmlformats.org/officeDocument/2006/relationships/hyperlink" Target="https://unity.myresourcedirectory.com/index.php"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hyperlink" Target="https://www.findhelp.org/"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29.png"/><Relationship Id="rId5" Type="http://schemas.openxmlformats.org/officeDocument/2006/relationships/image" Target="../media/image28.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Housing Resources</a:t>
            </a:r>
          </a:p>
        </p:txBody>
      </p:sp>
      <p:sp>
        <p:nvSpPr>
          <p:cNvPr id="3" name="Subtitle 2"/>
          <p:cNvSpPr>
            <a:spLocks noGrp="1"/>
          </p:cNvSpPr>
          <p:nvPr>
            <p:ph type="subTitle" idx="1"/>
          </p:nvPr>
        </p:nvSpPr>
        <p:spPr/>
        <p:txBody>
          <a:bodyPr/>
          <a:lstStyle/>
          <a:p>
            <a:r>
              <a:rPr lang="en-US" dirty="0"/>
              <a:t>Updated 9/3/2024</a:t>
            </a:r>
          </a:p>
        </p:txBody>
      </p:sp>
    </p:spTree>
    <p:extLst>
      <p:ext uri="{BB962C8B-B14F-4D97-AF65-F5344CB8AC3E}">
        <p14:creationId xmlns:p14="http://schemas.microsoft.com/office/powerpoint/2010/main" val="1671328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7CB80-3379-4118-9B39-30385003B966}"/>
              </a:ext>
            </a:extLst>
          </p:cNvPr>
          <p:cNvSpPr>
            <a:spLocks noGrp="1"/>
          </p:cNvSpPr>
          <p:nvPr>
            <p:ph type="title"/>
          </p:nvPr>
        </p:nvSpPr>
        <p:spPr/>
        <p:txBody>
          <a:bodyPr/>
          <a:lstStyle/>
          <a:p>
            <a:r>
              <a:rPr lang="en-US" dirty="0"/>
              <a:t> </a:t>
            </a:r>
          </a:p>
        </p:txBody>
      </p:sp>
      <p:graphicFrame>
        <p:nvGraphicFramePr>
          <p:cNvPr id="3" name="Table 2">
            <a:extLst>
              <a:ext uri="{FF2B5EF4-FFF2-40B4-BE49-F238E27FC236}">
                <a16:creationId xmlns:a16="http://schemas.microsoft.com/office/drawing/2014/main" id="{D6C3F2C5-5D96-4D96-9F86-E9CEA769D49B}"/>
              </a:ext>
            </a:extLst>
          </p:cNvPr>
          <p:cNvGraphicFramePr>
            <a:graphicFrameLocks noGrp="1"/>
          </p:cNvGraphicFramePr>
          <p:nvPr>
            <p:extLst>
              <p:ext uri="{D42A27DB-BD31-4B8C-83A1-F6EECF244321}">
                <p14:modId xmlns:p14="http://schemas.microsoft.com/office/powerpoint/2010/main" val="1172469009"/>
              </p:ext>
            </p:extLst>
          </p:nvPr>
        </p:nvGraphicFramePr>
        <p:xfrm>
          <a:off x="1143000" y="228600"/>
          <a:ext cx="10134601" cy="6172198"/>
        </p:xfrm>
        <a:graphic>
          <a:graphicData uri="http://schemas.openxmlformats.org/drawingml/2006/table">
            <a:tbl>
              <a:tblPr firstRow="1" firstCol="1" bandRow="1">
                <a:tableStyleId>{5C22544A-7EE6-4342-B048-85BDC9FD1C3A}</a:tableStyleId>
              </a:tblPr>
              <a:tblGrid>
                <a:gridCol w="2028799">
                  <a:extLst>
                    <a:ext uri="{9D8B030D-6E8A-4147-A177-3AD203B41FA5}">
                      <a16:colId xmlns:a16="http://schemas.microsoft.com/office/drawing/2014/main" val="3759407993"/>
                    </a:ext>
                  </a:extLst>
                </a:gridCol>
                <a:gridCol w="3248895">
                  <a:extLst>
                    <a:ext uri="{9D8B030D-6E8A-4147-A177-3AD203B41FA5}">
                      <a16:colId xmlns:a16="http://schemas.microsoft.com/office/drawing/2014/main" val="3092511435"/>
                    </a:ext>
                  </a:extLst>
                </a:gridCol>
                <a:gridCol w="2606443">
                  <a:extLst>
                    <a:ext uri="{9D8B030D-6E8A-4147-A177-3AD203B41FA5}">
                      <a16:colId xmlns:a16="http://schemas.microsoft.com/office/drawing/2014/main" val="296531284"/>
                    </a:ext>
                  </a:extLst>
                </a:gridCol>
                <a:gridCol w="2250464">
                  <a:extLst>
                    <a:ext uri="{9D8B030D-6E8A-4147-A177-3AD203B41FA5}">
                      <a16:colId xmlns:a16="http://schemas.microsoft.com/office/drawing/2014/main" val="1079301573"/>
                    </a:ext>
                  </a:extLst>
                </a:gridCol>
              </a:tblGrid>
              <a:tr h="650723">
                <a:tc gridSpan="4">
                  <a:txBody>
                    <a:bodyPr/>
                    <a:lstStyle/>
                    <a:p>
                      <a:pPr marL="0" marR="0" algn="ctr">
                        <a:lnSpc>
                          <a:spcPct val="107000"/>
                        </a:lnSpc>
                        <a:spcBef>
                          <a:spcPts val="0"/>
                        </a:spcBef>
                        <a:spcAft>
                          <a:spcPts val="0"/>
                        </a:spcAft>
                      </a:pPr>
                      <a:r>
                        <a:rPr lang="en-US" sz="3600" dirty="0">
                          <a:effectLst/>
                        </a:rPr>
                        <a:t>Housing Resources: Table of Contents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07783957"/>
                  </a:ext>
                </a:extLst>
              </a:tr>
              <a:tr h="507196">
                <a:tc gridSpan="2">
                  <a:txBody>
                    <a:bodyPr/>
                    <a:lstStyle/>
                    <a:p>
                      <a:pPr marL="0" marR="0">
                        <a:lnSpc>
                          <a:spcPct val="107000"/>
                        </a:lnSpc>
                        <a:spcBef>
                          <a:spcPts val="0"/>
                        </a:spcBef>
                        <a:spcAft>
                          <a:spcPts val="0"/>
                        </a:spcAft>
                      </a:pPr>
                      <a:r>
                        <a:rPr lang="en-US" sz="2400" dirty="0">
                          <a:solidFill>
                            <a:schemeClr val="bg1"/>
                          </a:solidFill>
                          <a:effectLst/>
                        </a:rPr>
                        <a:t>Emergency Shelters  </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a:txBody>
                    <a:bodyPr/>
                    <a:lstStyle/>
                    <a:p>
                      <a:pPr marL="0" marR="0">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12297380"/>
                  </a:ext>
                </a:extLst>
              </a:tr>
              <a:tr h="325767">
                <a:tc>
                  <a:txBody>
                    <a:bodyPr/>
                    <a:lstStyle/>
                    <a:p>
                      <a:pPr marL="0" marR="0">
                        <a:lnSpc>
                          <a:spcPct val="107000"/>
                        </a:lnSpc>
                        <a:spcBef>
                          <a:spcPts val="0"/>
                        </a:spcBef>
                        <a:spcAft>
                          <a:spcPts val="0"/>
                        </a:spcAft>
                      </a:pPr>
                      <a:r>
                        <a:rPr lang="en-US" sz="1800">
                          <a:effectLst/>
                        </a:rPr>
                        <a:t>Slide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Population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Agency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Type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7301632"/>
                  </a:ext>
                </a:extLst>
              </a:tr>
              <a:tr h="667506">
                <a:tc>
                  <a:txBody>
                    <a:bodyPr/>
                    <a:lstStyle/>
                    <a:p>
                      <a:pPr marL="0" marR="0">
                        <a:lnSpc>
                          <a:spcPct val="107000"/>
                        </a:lnSpc>
                        <a:spcBef>
                          <a:spcPts val="0"/>
                        </a:spcBef>
                        <a:spcAft>
                          <a:spcPts val="0"/>
                        </a:spcAft>
                      </a:pPr>
                      <a:r>
                        <a:rPr lang="en-US" sz="1800">
                          <a:effectLst/>
                        </a:rPr>
                        <a:t>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Prenatal Women, Families with Children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Metropolitan Ministries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Emergency Shelter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3930406"/>
                  </a:ext>
                </a:extLst>
              </a:tr>
              <a:tr h="667506">
                <a:tc>
                  <a:txBody>
                    <a:bodyPr/>
                    <a:lstStyle/>
                    <a:p>
                      <a:pPr marL="0" marR="0">
                        <a:lnSpc>
                          <a:spcPct val="107000"/>
                        </a:lnSpc>
                        <a:spcBef>
                          <a:spcPts val="0"/>
                        </a:spcBef>
                        <a:spcAft>
                          <a:spcPts val="0"/>
                        </a:spcAft>
                      </a:pPr>
                      <a:r>
                        <a:rPr lang="en-US" sz="1800">
                          <a:effectLst/>
                        </a:rPr>
                        <a:t>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Prenatal Women, Families with Children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Dawning Family Services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Emergency Shelter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0047209"/>
                  </a:ext>
                </a:extLst>
              </a:tr>
              <a:tr h="667506">
                <a:tc>
                  <a:txBody>
                    <a:bodyPr/>
                    <a:lstStyle/>
                    <a:p>
                      <a:pPr marL="0" marR="0">
                        <a:lnSpc>
                          <a:spcPct val="107000"/>
                        </a:lnSpc>
                        <a:spcBef>
                          <a:spcPts val="0"/>
                        </a:spcBef>
                        <a:spcAft>
                          <a:spcPts val="0"/>
                        </a:spcAft>
                      </a:pPr>
                      <a:r>
                        <a:rPr lang="en-US" sz="1800">
                          <a:effectLst/>
                        </a:rPr>
                        <a:t>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Single Women and Women with Children (no prenatal clients)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Mary and Martha House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Emergency Shelter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73490712"/>
                  </a:ext>
                </a:extLst>
              </a:tr>
              <a:tr h="667506">
                <a:tc>
                  <a:txBody>
                    <a:bodyPr/>
                    <a:lstStyle/>
                    <a:p>
                      <a:pPr marL="0" marR="0">
                        <a:lnSpc>
                          <a:spcPct val="107000"/>
                        </a:lnSpc>
                        <a:spcBef>
                          <a:spcPts val="0"/>
                        </a:spcBef>
                        <a:spcAft>
                          <a:spcPts val="0"/>
                        </a:spcAft>
                      </a:pPr>
                      <a:r>
                        <a:rPr lang="en-US" sz="1800">
                          <a:effectLst/>
                        </a:rPr>
                        <a:t>10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Single Women and Women with Children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The Spring of Tampa Bay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Emergency Domestic Violence Shelter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78866445"/>
                  </a:ext>
                </a:extLst>
              </a:tr>
              <a:tr h="667506">
                <a:tc>
                  <a:txBody>
                    <a:bodyPr/>
                    <a:lstStyle/>
                    <a:p>
                      <a:pPr marL="0" marR="0">
                        <a:lnSpc>
                          <a:spcPct val="107000"/>
                        </a:lnSpc>
                        <a:spcBef>
                          <a:spcPts val="0"/>
                        </a:spcBef>
                        <a:spcAft>
                          <a:spcPts val="0"/>
                        </a:spcAft>
                      </a:pPr>
                      <a:r>
                        <a:rPr lang="en-US" sz="1800">
                          <a:effectLst/>
                        </a:rPr>
                        <a:t>11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Prenatal Women, Families with Children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Family Promise of Hillsborough County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Emergency Shelter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8741649"/>
                  </a:ext>
                </a:extLst>
              </a:tr>
              <a:tr h="1350982">
                <a:tc>
                  <a:txBody>
                    <a:bodyPr/>
                    <a:lstStyle/>
                    <a:p>
                      <a:pPr marL="0" marR="0">
                        <a:lnSpc>
                          <a:spcPct val="107000"/>
                        </a:lnSpc>
                        <a:spcBef>
                          <a:spcPts val="0"/>
                        </a:spcBef>
                        <a:spcAft>
                          <a:spcPts val="0"/>
                        </a:spcAft>
                      </a:pPr>
                      <a:r>
                        <a:rPr lang="en-US" sz="1800">
                          <a:effectLst/>
                        </a:rPr>
                        <a:t>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Prenatal Women, Women with children who are not walking, Single Women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Tampa Crossroads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Recovery Residential Program for Mental Health or Substance Use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8337593"/>
                  </a:ext>
                </a:extLst>
              </a:tr>
            </a:tbl>
          </a:graphicData>
        </a:graphic>
      </p:graphicFrame>
    </p:spTree>
    <p:extLst>
      <p:ext uri="{BB962C8B-B14F-4D97-AF65-F5344CB8AC3E}">
        <p14:creationId xmlns:p14="http://schemas.microsoft.com/office/powerpoint/2010/main" val="637954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D3185-3E49-4898-8E4D-808973B12077}"/>
              </a:ext>
            </a:extLst>
          </p:cNvPr>
          <p:cNvSpPr>
            <a:spLocks noGrp="1"/>
          </p:cNvSpPr>
          <p:nvPr>
            <p:ph type="title"/>
          </p:nvPr>
        </p:nvSpPr>
        <p:spPr/>
        <p:txBody>
          <a:bodyPr/>
          <a:lstStyle/>
          <a:p>
            <a:r>
              <a:rPr lang="en-US" dirty="0"/>
              <a:t> </a:t>
            </a:r>
          </a:p>
        </p:txBody>
      </p:sp>
      <p:graphicFrame>
        <p:nvGraphicFramePr>
          <p:cNvPr id="3" name="Table 2">
            <a:extLst>
              <a:ext uri="{FF2B5EF4-FFF2-40B4-BE49-F238E27FC236}">
                <a16:creationId xmlns:a16="http://schemas.microsoft.com/office/drawing/2014/main" id="{95EB27CA-6C34-46DE-8F9C-CDBF79459442}"/>
              </a:ext>
            </a:extLst>
          </p:cNvPr>
          <p:cNvGraphicFramePr>
            <a:graphicFrameLocks noGrp="1"/>
          </p:cNvGraphicFramePr>
          <p:nvPr>
            <p:extLst>
              <p:ext uri="{D42A27DB-BD31-4B8C-83A1-F6EECF244321}">
                <p14:modId xmlns:p14="http://schemas.microsoft.com/office/powerpoint/2010/main" val="3339108879"/>
              </p:ext>
            </p:extLst>
          </p:nvPr>
        </p:nvGraphicFramePr>
        <p:xfrm>
          <a:off x="1371600" y="152400"/>
          <a:ext cx="9829800" cy="6495008"/>
        </p:xfrm>
        <a:graphic>
          <a:graphicData uri="http://schemas.openxmlformats.org/drawingml/2006/table">
            <a:tbl>
              <a:tblPr firstRow="1" firstCol="1" bandRow="1">
                <a:tableStyleId>{5C22544A-7EE6-4342-B048-85BDC9FD1C3A}</a:tableStyleId>
              </a:tblPr>
              <a:tblGrid>
                <a:gridCol w="1967783">
                  <a:extLst>
                    <a:ext uri="{9D8B030D-6E8A-4147-A177-3AD203B41FA5}">
                      <a16:colId xmlns:a16="http://schemas.microsoft.com/office/drawing/2014/main" val="4040418701"/>
                    </a:ext>
                  </a:extLst>
                </a:gridCol>
                <a:gridCol w="3151184">
                  <a:extLst>
                    <a:ext uri="{9D8B030D-6E8A-4147-A177-3AD203B41FA5}">
                      <a16:colId xmlns:a16="http://schemas.microsoft.com/office/drawing/2014/main" val="2562075480"/>
                    </a:ext>
                  </a:extLst>
                </a:gridCol>
                <a:gridCol w="2528053">
                  <a:extLst>
                    <a:ext uri="{9D8B030D-6E8A-4147-A177-3AD203B41FA5}">
                      <a16:colId xmlns:a16="http://schemas.microsoft.com/office/drawing/2014/main" val="3004100475"/>
                    </a:ext>
                  </a:extLst>
                </a:gridCol>
                <a:gridCol w="2182780">
                  <a:extLst>
                    <a:ext uri="{9D8B030D-6E8A-4147-A177-3AD203B41FA5}">
                      <a16:colId xmlns:a16="http://schemas.microsoft.com/office/drawing/2014/main" val="1612897369"/>
                    </a:ext>
                  </a:extLst>
                </a:gridCol>
              </a:tblGrid>
              <a:tr h="623905">
                <a:tc gridSpan="2">
                  <a:txBody>
                    <a:bodyPr/>
                    <a:lstStyle/>
                    <a:p>
                      <a:pPr marL="0" marR="0">
                        <a:lnSpc>
                          <a:spcPct val="107000"/>
                        </a:lnSpc>
                        <a:spcBef>
                          <a:spcPts val="0"/>
                        </a:spcBef>
                        <a:spcAft>
                          <a:spcPts val="0"/>
                        </a:spcAft>
                      </a:pPr>
                      <a:r>
                        <a:rPr lang="en-US" sz="2400" dirty="0">
                          <a:effectLst/>
                        </a:rPr>
                        <a:t>Affordable Housing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a:txBody>
                    <a:bodyPr/>
                    <a:lstStyle/>
                    <a:p>
                      <a:pPr marL="0" marR="0">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13924233"/>
                  </a:ext>
                </a:extLst>
              </a:tr>
              <a:tr h="425363">
                <a:tc>
                  <a:txBody>
                    <a:bodyPr/>
                    <a:lstStyle/>
                    <a:p>
                      <a:pPr marL="0" marR="0">
                        <a:lnSpc>
                          <a:spcPct val="107000"/>
                        </a:lnSpc>
                        <a:spcBef>
                          <a:spcPts val="0"/>
                        </a:spcBef>
                        <a:spcAft>
                          <a:spcPts val="0"/>
                        </a:spcAft>
                      </a:pPr>
                      <a:r>
                        <a:rPr lang="en-US" sz="1800">
                          <a:effectLst/>
                        </a:rPr>
                        <a:t>Slide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Population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Agency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Type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7785259"/>
                  </a:ext>
                </a:extLst>
              </a:tr>
              <a:tr h="474732">
                <a:tc>
                  <a:txBody>
                    <a:bodyPr/>
                    <a:lstStyle/>
                    <a:p>
                      <a:pPr marL="0" marR="0">
                        <a:lnSpc>
                          <a:spcPct val="107000"/>
                        </a:lnSpc>
                        <a:spcBef>
                          <a:spcPts val="0"/>
                        </a:spcBef>
                        <a:spcAft>
                          <a:spcPts val="0"/>
                        </a:spcAft>
                      </a:pPr>
                      <a:r>
                        <a:rPr lang="en-US" sz="1800" dirty="0">
                          <a:effectLst/>
                        </a:rPr>
                        <a:t>14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Families and individuals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Metropolitan Ministries- Sabal Place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Affordable Housing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7027214"/>
                  </a:ext>
                </a:extLst>
              </a:tr>
              <a:tr h="739654">
                <a:tc>
                  <a:txBody>
                    <a:bodyPr/>
                    <a:lstStyle/>
                    <a:p>
                      <a:pPr marL="0" marR="0">
                        <a:lnSpc>
                          <a:spcPct val="107000"/>
                        </a:lnSpc>
                        <a:spcBef>
                          <a:spcPts val="0"/>
                        </a:spcBef>
                        <a:spcAft>
                          <a:spcPts val="0"/>
                        </a:spcAft>
                      </a:pPr>
                      <a:r>
                        <a:rPr lang="en-US" sz="1800">
                          <a:effectLst/>
                        </a:rPr>
                        <a:t>15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Families and individuals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Tampa Housing Authority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Housing Voucher Services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0536013"/>
                  </a:ext>
                </a:extLst>
              </a:tr>
              <a:tr h="524396">
                <a:tc>
                  <a:txBody>
                    <a:bodyPr/>
                    <a:lstStyle/>
                    <a:p>
                      <a:pPr marL="0" marR="0">
                        <a:lnSpc>
                          <a:spcPct val="107000"/>
                        </a:lnSpc>
                        <a:spcBef>
                          <a:spcPts val="0"/>
                        </a:spcBef>
                        <a:spcAft>
                          <a:spcPts val="0"/>
                        </a:spcAft>
                      </a:pPr>
                      <a:r>
                        <a:rPr lang="en-US" sz="1800">
                          <a:effectLst/>
                        </a:rPr>
                        <a:t>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Families and Individuals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Catholic Charities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Affordable Housing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5028574"/>
                  </a:ext>
                </a:extLst>
              </a:tr>
              <a:tr h="524396">
                <a:tc>
                  <a:txBody>
                    <a:bodyPr/>
                    <a:lstStyle/>
                    <a:p>
                      <a:pPr marL="0" marR="0">
                        <a:lnSpc>
                          <a:spcPct val="107000"/>
                        </a:lnSpc>
                        <a:spcBef>
                          <a:spcPts val="0"/>
                        </a:spcBef>
                        <a:spcAft>
                          <a:spcPts val="0"/>
                        </a:spcAft>
                      </a:pPr>
                      <a:r>
                        <a:rPr lang="en-US" sz="1800">
                          <a:effectLst/>
                        </a:rPr>
                        <a:t>17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Families and Individuals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Empath Epic</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Housing Assistance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2606474"/>
                  </a:ext>
                </a:extLst>
              </a:tr>
              <a:tr h="627608">
                <a:tc>
                  <a:txBody>
                    <a:bodyPr/>
                    <a:lstStyle/>
                    <a:p>
                      <a:pPr marL="0" marR="0">
                        <a:lnSpc>
                          <a:spcPct val="107000"/>
                        </a:lnSpc>
                        <a:spcBef>
                          <a:spcPts val="0"/>
                        </a:spcBef>
                        <a:spcAft>
                          <a:spcPts val="0"/>
                        </a:spcAft>
                      </a:pPr>
                      <a:r>
                        <a:rPr lang="en-US" sz="1800">
                          <a:effectLst/>
                        </a:rPr>
                        <a:t>18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Families and Individuals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Volunteers of America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Long Term Permanent Housing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6684407"/>
                  </a:ext>
                </a:extLst>
              </a:tr>
              <a:tr h="878995">
                <a:tc>
                  <a:txBody>
                    <a:bodyPr/>
                    <a:lstStyle/>
                    <a:p>
                      <a:pPr marL="0" marR="0">
                        <a:lnSpc>
                          <a:spcPct val="107000"/>
                        </a:lnSpc>
                        <a:spcBef>
                          <a:spcPts val="0"/>
                        </a:spcBef>
                        <a:spcAft>
                          <a:spcPts val="0"/>
                        </a:spcAft>
                      </a:pPr>
                      <a:r>
                        <a:rPr lang="en-US" sz="1800">
                          <a:effectLst/>
                        </a:rPr>
                        <a:t>19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Families and Individuals diagnosed with severe psychiatric disability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Volunteers of America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Long Term Permanent Housing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6013339"/>
                  </a:ext>
                </a:extLst>
              </a:tr>
              <a:tr h="705841">
                <a:tc>
                  <a:txBody>
                    <a:bodyPr/>
                    <a:lstStyle/>
                    <a:p>
                      <a:pPr marL="0" marR="0">
                        <a:lnSpc>
                          <a:spcPct val="107000"/>
                        </a:lnSpc>
                        <a:spcBef>
                          <a:spcPts val="0"/>
                        </a:spcBef>
                        <a:spcAft>
                          <a:spcPts val="0"/>
                        </a:spcAft>
                      </a:pPr>
                      <a:r>
                        <a:rPr lang="en-US" sz="1800" dirty="0">
                          <a:effectLst/>
                        </a:rPr>
                        <a:t>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Families raising children in foster care/kinship caregivers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New Life Village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Long Term Permanent Housing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82115"/>
                  </a:ext>
                </a:extLst>
              </a:tr>
              <a:tr h="871572">
                <a:tc>
                  <a: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21</a:t>
                      </a:r>
                    </a:p>
                  </a:txBody>
                  <a:tcPr marL="68580" marR="68580" marT="0" marB="0"/>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Families and individuals</a:t>
                      </a:r>
                    </a:p>
                  </a:txBody>
                  <a:tcPr marL="68580" marR="68580" marT="0" marB="0"/>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St Vincente de Paul</a:t>
                      </a:r>
                    </a:p>
                  </a:txBody>
                  <a:tcPr marL="68580" marR="68580" marT="0" marB="0"/>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Rapid Rehousing and Long Term Supportive Housing</a:t>
                      </a:r>
                    </a:p>
                  </a:txBody>
                  <a:tcPr marL="68580" marR="68580" marT="0" marB="0"/>
                </a:tc>
                <a:extLst>
                  <a:ext uri="{0D108BD9-81ED-4DB2-BD59-A6C34878D82A}">
                    <a16:rowId xmlns:a16="http://schemas.microsoft.com/office/drawing/2014/main" val="1782893322"/>
                  </a:ext>
                </a:extLst>
              </a:tr>
            </a:tbl>
          </a:graphicData>
        </a:graphic>
      </p:graphicFrame>
    </p:spTree>
    <p:extLst>
      <p:ext uri="{BB962C8B-B14F-4D97-AF65-F5344CB8AC3E}">
        <p14:creationId xmlns:p14="http://schemas.microsoft.com/office/powerpoint/2010/main" val="1742172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4ED01-260D-43B8-AB0D-285D824A57AD}"/>
              </a:ext>
            </a:extLst>
          </p:cNvPr>
          <p:cNvSpPr>
            <a:spLocks noGrp="1"/>
          </p:cNvSpPr>
          <p:nvPr>
            <p:ph type="title"/>
          </p:nvPr>
        </p:nvSpPr>
        <p:spPr/>
        <p:txBody>
          <a:bodyPr/>
          <a:lstStyle/>
          <a:p>
            <a:r>
              <a:rPr lang="en-US" dirty="0"/>
              <a:t> </a:t>
            </a:r>
          </a:p>
        </p:txBody>
      </p:sp>
      <p:graphicFrame>
        <p:nvGraphicFramePr>
          <p:cNvPr id="3" name="Table 2">
            <a:extLst>
              <a:ext uri="{FF2B5EF4-FFF2-40B4-BE49-F238E27FC236}">
                <a16:creationId xmlns:a16="http://schemas.microsoft.com/office/drawing/2014/main" id="{D600E26E-8A7C-4C84-9747-DBA1E54A2ACE}"/>
              </a:ext>
            </a:extLst>
          </p:cNvPr>
          <p:cNvGraphicFramePr>
            <a:graphicFrameLocks noGrp="1"/>
          </p:cNvGraphicFramePr>
          <p:nvPr>
            <p:extLst>
              <p:ext uri="{D42A27DB-BD31-4B8C-83A1-F6EECF244321}">
                <p14:modId xmlns:p14="http://schemas.microsoft.com/office/powerpoint/2010/main" val="1175298387"/>
              </p:ext>
            </p:extLst>
          </p:nvPr>
        </p:nvGraphicFramePr>
        <p:xfrm>
          <a:off x="381000" y="0"/>
          <a:ext cx="11201400" cy="6853553"/>
        </p:xfrm>
        <a:graphic>
          <a:graphicData uri="http://schemas.openxmlformats.org/drawingml/2006/table">
            <a:tbl>
              <a:tblPr firstRow="1" firstCol="1" bandRow="1">
                <a:tableStyleId>{5C22544A-7EE6-4342-B048-85BDC9FD1C3A}</a:tableStyleId>
              </a:tblPr>
              <a:tblGrid>
                <a:gridCol w="1983036">
                  <a:extLst>
                    <a:ext uri="{9D8B030D-6E8A-4147-A177-3AD203B41FA5}">
                      <a16:colId xmlns:a16="http://schemas.microsoft.com/office/drawing/2014/main" val="805354448"/>
                    </a:ext>
                  </a:extLst>
                </a:gridCol>
                <a:gridCol w="3175612">
                  <a:extLst>
                    <a:ext uri="{9D8B030D-6E8A-4147-A177-3AD203B41FA5}">
                      <a16:colId xmlns:a16="http://schemas.microsoft.com/office/drawing/2014/main" val="200707587"/>
                    </a:ext>
                  </a:extLst>
                </a:gridCol>
                <a:gridCol w="2547651">
                  <a:extLst>
                    <a:ext uri="{9D8B030D-6E8A-4147-A177-3AD203B41FA5}">
                      <a16:colId xmlns:a16="http://schemas.microsoft.com/office/drawing/2014/main" val="310172402"/>
                    </a:ext>
                  </a:extLst>
                </a:gridCol>
                <a:gridCol w="3495101">
                  <a:extLst>
                    <a:ext uri="{9D8B030D-6E8A-4147-A177-3AD203B41FA5}">
                      <a16:colId xmlns:a16="http://schemas.microsoft.com/office/drawing/2014/main" val="851469526"/>
                    </a:ext>
                  </a:extLst>
                </a:gridCol>
              </a:tblGrid>
              <a:tr h="549537">
                <a:tc gridSpan="2">
                  <a:txBody>
                    <a:bodyPr/>
                    <a:lstStyle/>
                    <a:p>
                      <a:pPr marL="0" marR="0">
                        <a:lnSpc>
                          <a:spcPct val="107000"/>
                        </a:lnSpc>
                        <a:spcBef>
                          <a:spcPts val="0"/>
                        </a:spcBef>
                        <a:spcAft>
                          <a:spcPts val="0"/>
                        </a:spcAft>
                      </a:pPr>
                      <a:r>
                        <a:rPr lang="en-US" sz="2400">
                          <a:effectLst/>
                        </a:rPr>
                        <a:t>Financial Resources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a:txBody>
                    <a:bodyPr/>
                    <a:lstStyle/>
                    <a:p>
                      <a:pPr marL="0" marR="0">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4790197"/>
                  </a:ext>
                </a:extLst>
              </a:tr>
              <a:tr h="350689">
                <a:tc>
                  <a:txBody>
                    <a:bodyPr/>
                    <a:lstStyle/>
                    <a:p>
                      <a:pPr marL="0" marR="0">
                        <a:lnSpc>
                          <a:spcPct val="107000"/>
                        </a:lnSpc>
                        <a:spcBef>
                          <a:spcPts val="0"/>
                        </a:spcBef>
                        <a:spcAft>
                          <a:spcPts val="0"/>
                        </a:spcAft>
                      </a:pPr>
                      <a:r>
                        <a:rPr lang="en-US" sz="1800">
                          <a:effectLst/>
                        </a:rPr>
                        <a:t>Slide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Population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Agency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Type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4107699"/>
                  </a:ext>
                </a:extLst>
              </a:tr>
              <a:tr h="718565">
                <a:tc>
                  <a:txBody>
                    <a:bodyPr/>
                    <a:lstStyle/>
                    <a:p>
                      <a:pPr marL="0" marR="0">
                        <a:lnSpc>
                          <a:spcPct val="107000"/>
                        </a:lnSpc>
                        <a:spcBef>
                          <a:spcPts val="0"/>
                        </a:spcBef>
                        <a:spcAft>
                          <a:spcPts val="0"/>
                        </a:spcAft>
                      </a:pPr>
                      <a:r>
                        <a:rPr lang="en-US" sz="1800" dirty="0">
                          <a:effectLst/>
                        </a:rPr>
                        <a:t>23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Renters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Our Florida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Financial Support for Rent/Utility Bills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3315980"/>
                  </a:ext>
                </a:extLst>
              </a:tr>
              <a:tr h="718565">
                <a:tc>
                  <a:txBody>
                    <a:bodyPr/>
                    <a:lstStyle/>
                    <a:p>
                      <a:pPr marL="0" marR="0">
                        <a:lnSpc>
                          <a:spcPct val="107000"/>
                        </a:lnSpc>
                        <a:spcBef>
                          <a:spcPts val="0"/>
                        </a:spcBef>
                        <a:spcAft>
                          <a:spcPts val="0"/>
                        </a:spcAft>
                      </a:pPr>
                      <a:r>
                        <a:rPr lang="en-US" sz="1800" dirty="0">
                          <a:effectLst/>
                        </a:rPr>
                        <a:t>24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County or Tampa Residents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Hillsborough County Florida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Financial Support for Rent/Electric Bills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6660018"/>
                  </a:ext>
                </a:extLst>
              </a:tr>
              <a:tr h="718565">
                <a:tc>
                  <a:txBody>
                    <a:bodyPr/>
                    <a:lstStyle/>
                    <a:p>
                      <a:pPr marL="0" marR="0">
                        <a:lnSpc>
                          <a:spcPct val="107000"/>
                        </a:lnSpc>
                        <a:spcBef>
                          <a:spcPts val="0"/>
                        </a:spcBef>
                        <a:spcAft>
                          <a:spcPts val="0"/>
                        </a:spcAft>
                      </a:pPr>
                      <a:r>
                        <a:rPr lang="en-US" sz="1800" dirty="0">
                          <a:effectLst/>
                        </a:rPr>
                        <a:t>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Families and Individuals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Tampa Housing Authority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Financial Support for Rent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9188154"/>
                  </a:ext>
                </a:extLst>
              </a:tr>
              <a:tr h="718565">
                <a:tc>
                  <a:txBody>
                    <a:bodyPr/>
                    <a:lstStyle/>
                    <a:p>
                      <a:pPr marL="0" marR="0">
                        <a:lnSpc>
                          <a:spcPct val="107000"/>
                        </a:lnSpc>
                        <a:spcBef>
                          <a:spcPts val="0"/>
                        </a:spcBef>
                        <a:spcAft>
                          <a:spcPts val="0"/>
                        </a:spcAft>
                      </a:pPr>
                      <a:r>
                        <a:rPr lang="en-US" sz="1800" dirty="0">
                          <a:effectLst/>
                        </a:rPr>
                        <a:t>26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Families and Individuals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Metropolitan Ministries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Financial Support for Rent/Utility Bills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3865045"/>
                  </a:ext>
                </a:extLst>
              </a:tr>
              <a:tr h="923372">
                <a:tc>
                  <a:txBody>
                    <a:bodyPr/>
                    <a:lstStyle/>
                    <a:p>
                      <a:pPr marL="0" marR="0">
                        <a:lnSpc>
                          <a:spcPct val="107000"/>
                        </a:lnSpc>
                        <a:spcBef>
                          <a:spcPts val="0"/>
                        </a:spcBef>
                        <a:spcAft>
                          <a:spcPts val="0"/>
                        </a:spcAft>
                      </a:pPr>
                      <a:r>
                        <a:rPr lang="en-US" sz="1800" dirty="0">
                          <a:effectLst/>
                        </a:rPr>
                        <a:t>27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Hillsborough County Citizen or Alien Residents eligible for federal benefits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Hillsborough County Florida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Financial Support for Energy/Electric Bill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9212148"/>
                  </a:ext>
                </a:extLst>
              </a:tr>
              <a:tr h="718565">
                <a:tc>
                  <a:txBody>
                    <a:bodyPr/>
                    <a:lstStyle/>
                    <a:p>
                      <a:pPr marL="0" marR="0">
                        <a:lnSpc>
                          <a:spcPct val="107000"/>
                        </a:lnSpc>
                        <a:spcBef>
                          <a:spcPts val="0"/>
                        </a:spcBef>
                        <a:spcAft>
                          <a:spcPts val="0"/>
                        </a:spcAft>
                      </a:pPr>
                      <a:r>
                        <a:rPr lang="en-US" sz="1800" dirty="0">
                          <a:effectLst/>
                        </a:rPr>
                        <a:t>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First time home buyers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City of Tampa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Financial Support with loan and interest rates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9952907"/>
                  </a:ext>
                </a:extLst>
              </a:tr>
              <a:tr h="718565">
                <a:tc>
                  <a:txBody>
                    <a:bodyPr/>
                    <a:lstStyle/>
                    <a:p>
                      <a:pPr marL="0" marR="0">
                        <a:lnSpc>
                          <a:spcPct val="107000"/>
                        </a:lnSpc>
                        <a:spcBef>
                          <a:spcPts val="0"/>
                        </a:spcBef>
                        <a:spcAft>
                          <a:spcPts val="0"/>
                        </a:spcAft>
                      </a:pPr>
                      <a:r>
                        <a:rPr lang="en-US" sz="1800" dirty="0">
                          <a:effectLst/>
                        </a:rPr>
                        <a:t>29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Families and Individuals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err="1">
                          <a:effectLst/>
                        </a:rPr>
                        <a:t>Solita’s</a:t>
                      </a:r>
                      <a:r>
                        <a:rPr lang="en-US" sz="1800" dirty="0">
                          <a:effectLst/>
                        </a:rPr>
                        <a:t> house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Financial Support for Rent/Utility Bills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5459002"/>
                  </a:ext>
                </a:extLst>
              </a:tr>
              <a:tr h="718565">
                <a:tc>
                  <a: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Families and Children</a:t>
                      </a:r>
                    </a:p>
                  </a:txBody>
                  <a:tcPr marL="68580" marR="68580" marT="0" marB="0"/>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Hope for Her</a:t>
                      </a:r>
                    </a:p>
                  </a:txBody>
                  <a:tcPr marL="68580" marR="68580" marT="0" marB="0"/>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Support and case management</a:t>
                      </a:r>
                    </a:p>
                  </a:txBody>
                  <a:tcPr marL="68580" marR="68580" marT="0" marB="0"/>
                </a:tc>
                <a:extLst>
                  <a:ext uri="{0D108BD9-81ED-4DB2-BD59-A6C34878D82A}">
                    <a16:rowId xmlns:a16="http://schemas.microsoft.com/office/drawing/2014/main" val="2407245375"/>
                  </a:ext>
                </a:extLst>
              </a:tr>
            </a:tbl>
          </a:graphicData>
        </a:graphic>
      </p:graphicFrame>
    </p:spTree>
    <p:extLst>
      <p:ext uri="{BB962C8B-B14F-4D97-AF65-F5344CB8AC3E}">
        <p14:creationId xmlns:p14="http://schemas.microsoft.com/office/powerpoint/2010/main" val="2469153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4ED01-260D-43B8-AB0D-285D824A57AD}"/>
              </a:ext>
            </a:extLst>
          </p:cNvPr>
          <p:cNvSpPr>
            <a:spLocks noGrp="1"/>
          </p:cNvSpPr>
          <p:nvPr>
            <p:ph type="title"/>
          </p:nvPr>
        </p:nvSpPr>
        <p:spPr/>
        <p:txBody>
          <a:bodyPr/>
          <a:lstStyle/>
          <a:p>
            <a:r>
              <a:rPr lang="en-US" dirty="0"/>
              <a:t> </a:t>
            </a:r>
          </a:p>
        </p:txBody>
      </p:sp>
      <p:graphicFrame>
        <p:nvGraphicFramePr>
          <p:cNvPr id="3" name="Table 2">
            <a:extLst>
              <a:ext uri="{FF2B5EF4-FFF2-40B4-BE49-F238E27FC236}">
                <a16:creationId xmlns:a16="http://schemas.microsoft.com/office/drawing/2014/main" id="{D600E26E-8A7C-4C84-9747-DBA1E54A2ACE}"/>
              </a:ext>
            </a:extLst>
          </p:cNvPr>
          <p:cNvGraphicFramePr>
            <a:graphicFrameLocks noGrp="1"/>
          </p:cNvGraphicFramePr>
          <p:nvPr>
            <p:extLst>
              <p:ext uri="{D42A27DB-BD31-4B8C-83A1-F6EECF244321}">
                <p14:modId xmlns:p14="http://schemas.microsoft.com/office/powerpoint/2010/main" val="3807943181"/>
              </p:ext>
            </p:extLst>
          </p:nvPr>
        </p:nvGraphicFramePr>
        <p:xfrm>
          <a:off x="1143000" y="228600"/>
          <a:ext cx="9906000" cy="3774486"/>
        </p:xfrm>
        <a:graphic>
          <a:graphicData uri="http://schemas.openxmlformats.org/drawingml/2006/table">
            <a:tbl>
              <a:tblPr firstRow="1" firstCol="1" bandRow="1">
                <a:tableStyleId>{5C22544A-7EE6-4342-B048-85BDC9FD1C3A}</a:tableStyleId>
              </a:tblPr>
              <a:tblGrid>
                <a:gridCol w="1983036">
                  <a:extLst>
                    <a:ext uri="{9D8B030D-6E8A-4147-A177-3AD203B41FA5}">
                      <a16:colId xmlns:a16="http://schemas.microsoft.com/office/drawing/2014/main" val="805354448"/>
                    </a:ext>
                  </a:extLst>
                </a:gridCol>
                <a:gridCol w="3175612">
                  <a:extLst>
                    <a:ext uri="{9D8B030D-6E8A-4147-A177-3AD203B41FA5}">
                      <a16:colId xmlns:a16="http://schemas.microsoft.com/office/drawing/2014/main" val="200707587"/>
                    </a:ext>
                  </a:extLst>
                </a:gridCol>
                <a:gridCol w="2547651">
                  <a:extLst>
                    <a:ext uri="{9D8B030D-6E8A-4147-A177-3AD203B41FA5}">
                      <a16:colId xmlns:a16="http://schemas.microsoft.com/office/drawing/2014/main" val="310172402"/>
                    </a:ext>
                  </a:extLst>
                </a:gridCol>
                <a:gridCol w="2199701">
                  <a:extLst>
                    <a:ext uri="{9D8B030D-6E8A-4147-A177-3AD203B41FA5}">
                      <a16:colId xmlns:a16="http://schemas.microsoft.com/office/drawing/2014/main" val="851469526"/>
                    </a:ext>
                  </a:extLst>
                </a:gridCol>
              </a:tblGrid>
              <a:tr h="549537">
                <a:tc gridSpan="2">
                  <a:txBody>
                    <a:bodyPr/>
                    <a:lstStyle/>
                    <a:p>
                      <a:pPr marL="0" marR="0">
                        <a:lnSpc>
                          <a:spcPct val="107000"/>
                        </a:lnSpc>
                        <a:spcBef>
                          <a:spcPts val="0"/>
                        </a:spcBef>
                        <a:spcAft>
                          <a:spcPts val="0"/>
                        </a:spcAft>
                      </a:pPr>
                      <a:r>
                        <a:rPr lang="en-US" sz="2400" dirty="0">
                          <a:effectLst/>
                        </a:rPr>
                        <a:t>Resource Directory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a:txBody>
                    <a:bodyPr/>
                    <a:lstStyle/>
                    <a:p>
                      <a:pPr marL="0" marR="0">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4790197"/>
                  </a:ext>
                </a:extLst>
              </a:tr>
              <a:tr h="350689">
                <a:tc>
                  <a:txBody>
                    <a:bodyPr/>
                    <a:lstStyle/>
                    <a:p>
                      <a:pPr marL="0" marR="0">
                        <a:lnSpc>
                          <a:spcPct val="107000"/>
                        </a:lnSpc>
                        <a:spcBef>
                          <a:spcPts val="0"/>
                        </a:spcBef>
                        <a:spcAft>
                          <a:spcPts val="0"/>
                        </a:spcAft>
                      </a:pPr>
                      <a:r>
                        <a:rPr lang="en-US" sz="1800">
                          <a:effectLst/>
                        </a:rPr>
                        <a:t>Slide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Population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Agency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Type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4107699"/>
                  </a:ext>
                </a:extLst>
              </a:tr>
              <a:tr h="718565">
                <a:tc>
                  <a: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32</a:t>
                      </a:r>
                    </a:p>
                  </a:txBody>
                  <a:tcPr marL="68580" marR="68580" marT="0" marB="0"/>
                </a:tc>
                <a:tc>
                  <a:txBody>
                    <a:bodyPr/>
                    <a:lstStyle/>
                    <a:p>
                      <a:r>
                        <a:rPr lang="en-US" dirty="0"/>
                        <a:t>All clients</a:t>
                      </a:r>
                    </a:p>
                  </a:txBody>
                  <a:tcPr marL="68580" marR="68580" marT="0" marB="0"/>
                </a:tc>
                <a:tc>
                  <a:txBody>
                    <a:bodyPr/>
                    <a:lstStyle/>
                    <a:p>
                      <a:r>
                        <a:rPr lang="en-US" dirty="0"/>
                        <a:t>Department of Children and Families </a:t>
                      </a:r>
                    </a:p>
                  </a:txBody>
                  <a:tcPr marL="68580" marR="68580" marT="0" marB="0"/>
                </a:tc>
                <a:tc>
                  <a:txBody>
                    <a:bodyPr/>
                    <a:lstStyle/>
                    <a:p>
                      <a:r>
                        <a:rPr lang="en-US" dirty="0"/>
                        <a:t>Resource navigator and case support</a:t>
                      </a:r>
                    </a:p>
                  </a:txBody>
                  <a:tcPr marL="68580" marR="68580" marT="0" marB="0"/>
                </a:tc>
                <a:extLst>
                  <a:ext uri="{0D108BD9-81ED-4DB2-BD59-A6C34878D82A}">
                    <a16:rowId xmlns:a16="http://schemas.microsoft.com/office/drawing/2014/main" val="633315980"/>
                  </a:ext>
                </a:extLst>
              </a:tr>
              <a:tr h="718565">
                <a:tc>
                  <a: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clients</a:t>
                      </a:r>
                    </a:p>
                    <a:p>
                      <a:endParaRPr lang="en-US" dirty="0"/>
                    </a:p>
                  </a:txBody>
                  <a:tcPr marL="68580" marR="68580" marT="0" marB="0"/>
                </a:tc>
                <a:tc>
                  <a:txBody>
                    <a:bodyPr/>
                    <a:lstStyle/>
                    <a:p>
                      <a:r>
                        <a:rPr lang="en-US" dirty="0"/>
                        <a:t>Bay Area Legal Services</a:t>
                      </a:r>
                    </a:p>
                  </a:txBody>
                  <a:tcPr marL="68580" marR="68580" marT="0" marB="0"/>
                </a:tc>
                <a:tc>
                  <a:txBody>
                    <a:bodyPr/>
                    <a:lstStyle/>
                    <a:p>
                      <a:r>
                        <a:rPr lang="en-US" dirty="0"/>
                        <a:t>Legal navigation</a:t>
                      </a:r>
                    </a:p>
                  </a:txBody>
                  <a:tcPr marL="68580" marR="68580" marT="0" marB="0"/>
                </a:tc>
                <a:extLst>
                  <a:ext uri="{0D108BD9-81ED-4DB2-BD59-A6C34878D82A}">
                    <a16:rowId xmlns:a16="http://schemas.microsoft.com/office/drawing/2014/main" val="1816660018"/>
                  </a:ext>
                </a:extLst>
              </a:tr>
              <a:tr h="718565">
                <a:tc>
                  <a: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tc>
                <a:tc>
                  <a:txBody>
                    <a:bodyPr/>
                    <a:lstStyle/>
                    <a:p>
                      <a:pPr marL="0" marR="0">
                        <a:lnSpc>
                          <a:spcPct val="107000"/>
                        </a:lnSpc>
                        <a:spcBef>
                          <a:spcPts val="0"/>
                        </a:spcBef>
                        <a:spcAft>
                          <a:spcPts val="0"/>
                        </a:spcAft>
                      </a:pPr>
                      <a:r>
                        <a:rPr lang="en-US" sz="1800" dirty="0">
                          <a:effectLst/>
                        </a:rPr>
                        <a:t>All clients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Tampa Hillsborough Homeless Initiative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Resource Directory </a:t>
                      </a:r>
                    </a:p>
                  </a:txBody>
                  <a:tcPr marL="68580" marR="68580" marT="0" marB="0"/>
                </a:tc>
                <a:extLst>
                  <a:ext uri="{0D108BD9-81ED-4DB2-BD59-A6C34878D82A}">
                    <a16:rowId xmlns:a16="http://schemas.microsoft.com/office/drawing/2014/main" val="2887199969"/>
                  </a:ext>
                </a:extLst>
              </a:tr>
              <a:tr h="718565">
                <a:tc>
                  <a: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35</a:t>
                      </a:r>
                    </a:p>
                  </a:txBody>
                  <a:tcPr marL="68580" marR="68580" marT="0" marB="0"/>
                </a:tc>
                <a:tc>
                  <a:txBody>
                    <a:bodyPr/>
                    <a:lstStyle/>
                    <a:p>
                      <a:pPr marL="0" marR="0">
                        <a:lnSpc>
                          <a:spcPct val="107000"/>
                        </a:lnSpc>
                        <a:spcBef>
                          <a:spcPts val="0"/>
                        </a:spcBef>
                        <a:spcAft>
                          <a:spcPts val="0"/>
                        </a:spcAft>
                      </a:pPr>
                      <a:r>
                        <a:rPr lang="en-US" sz="1800" dirty="0">
                          <a:effectLst/>
                        </a:rPr>
                        <a:t>All clients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Find Help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Resource Director </a:t>
                      </a:r>
                    </a:p>
                  </a:txBody>
                  <a:tcPr marL="68580" marR="68580" marT="0" marB="0"/>
                </a:tc>
                <a:extLst>
                  <a:ext uri="{0D108BD9-81ED-4DB2-BD59-A6C34878D82A}">
                    <a16:rowId xmlns:a16="http://schemas.microsoft.com/office/drawing/2014/main" val="973484838"/>
                  </a:ext>
                </a:extLst>
              </a:tr>
            </a:tbl>
          </a:graphicData>
        </a:graphic>
      </p:graphicFrame>
    </p:spTree>
    <p:extLst>
      <p:ext uri="{BB962C8B-B14F-4D97-AF65-F5344CB8AC3E}">
        <p14:creationId xmlns:p14="http://schemas.microsoft.com/office/powerpoint/2010/main" val="2825143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6A85B-7B59-4F01-8C4A-FF78E23A6CF2}"/>
              </a:ext>
            </a:extLst>
          </p:cNvPr>
          <p:cNvSpPr>
            <a:spLocks noGrp="1"/>
          </p:cNvSpPr>
          <p:nvPr>
            <p:ph type="ctrTitle"/>
          </p:nvPr>
        </p:nvSpPr>
        <p:spPr/>
        <p:txBody>
          <a:bodyPr/>
          <a:lstStyle/>
          <a:p>
            <a:r>
              <a:rPr lang="en-US" dirty="0"/>
              <a:t>Emergency Shelters </a:t>
            </a:r>
          </a:p>
        </p:txBody>
      </p:sp>
    </p:spTree>
    <p:extLst>
      <p:ext uri="{BB962C8B-B14F-4D97-AF65-F5344CB8AC3E}">
        <p14:creationId xmlns:p14="http://schemas.microsoft.com/office/powerpoint/2010/main" val="643371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760" y="193740"/>
            <a:ext cx="10972800" cy="1143000"/>
          </a:xfrm>
          <a:solidFill>
            <a:schemeClr val="bg1"/>
          </a:solidFill>
          <a:ln>
            <a:solidFill>
              <a:schemeClr val="bg1"/>
            </a:solidFill>
          </a:ln>
        </p:spPr>
        <p:txBody>
          <a:bodyPr/>
          <a:lstStyle/>
          <a:p>
            <a:r>
              <a:rPr lang="en-US" dirty="0"/>
              <a:t> </a:t>
            </a:r>
          </a:p>
        </p:txBody>
      </p:sp>
      <p:sp>
        <p:nvSpPr>
          <p:cNvPr id="3" name="Content Placeholder 2"/>
          <p:cNvSpPr>
            <a:spLocks noGrp="1"/>
          </p:cNvSpPr>
          <p:nvPr>
            <p:ph idx="1"/>
          </p:nvPr>
        </p:nvSpPr>
        <p:spPr>
          <a:xfrm>
            <a:off x="381000" y="990600"/>
            <a:ext cx="11201400" cy="5316974"/>
          </a:xfrm>
        </p:spPr>
        <p:txBody>
          <a:bodyPr>
            <a:normAutofit fontScale="92500" lnSpcReduction="10000"/>
          </a:bodyPr>
          <a:lstStyle/>
          <a:p>
            <a:pPr marL="0" indent="0" algn="r">
              <a:buNone/>
            </a:pPr>
            <a:r>
              <a:rPr lang="en-US" b="1" dirty="0"/>
              <a:t>Emergency Shelter</a:t>
            </a:r>
          </a:p>
          <a:p>
            <a:pPr marL="0" indent="0">
              <a:buNone/>
            </a:pPr>
            <a:endParaRPr lang="en-US" dirty="0"/>
          </a:p>
          <a:p>
            <a:pPr marL="0" indent="0">
              <a:buNone/>
            </a:pPr>
            <a:r>
              <a:rPr lang="en-US" sz="2000" b="1" dirty="0"/>
              <a:t>Who</a:t>
            </a:r>
            <a:r>
              <a:rPr lang="en-US" sz="2000" dirty="0"/>
              <a:t>: Females or families with children.  For two parent households they must have children in common or be legally married. Background checks and drug/alcohol screening will be conducted. </a:t>
            </a:r>
          </a:p>
          <a:p>
            <a:pPr marL="0" indent="0">
              <a:buNone/>
            </a:pPr>
            <a:endParaRPr lang="en-US" sz="2000" dirty="0"/>
          </a:p>
          <a:p>
            <a:pPr marL="0" indent="0">
              <a:buNone/>
            </a:pPr>
            <a:r>
              <a:rPr lang="en-US" sz="2000" b="1" dirty="0"/>
              <a:t>What</a:t>
            </a:r>
            <a:r>
              <a:rPr lang="en-US" sz="2000" dirty="0"/>
              <a:t>: The client must be willing to work to receive services. Housing is based upon approval of landlords/owners. Case Management if also provided to the clients. 74 emergency shelter rooms with some kitchenettes for longer stays. </a:t>
            </a:r>
          </a:p>
          <a:p>
            <a:pPr marL="0" indent="0">
              <a:buNone/>
            </a:pPr>
            <a:endParaRPr lang="en-US" sz="2000" dirty="0"/>
          </a:p>
          <a:p>
            <a:pPr marL="0" indent="0">
              <a:buNone/>
            </a:pPr>
            <a:r>
              <a:rPr lang="en-US" sz="2000" b="1" dirty="0"/>
              <a:t>Waitlist</a:t>
            </a:r>
            <a:r>
              <a:rPr lang="en-US" sz="2000" dirty="0"/>
              <a:t>: There is a wait list and clients will be contacted on a first-come-first serve basis. </a:t>
            </a:r>
          </a:p>
          <a:p>
            <a:pPr marL="0" indent="0">
              <a:buNone/>
            </a:pPr>
            <a:endParaRPr lang="en-US" sz="2000" dirty="0"/>
          </a:p>
          <a:p>
            <a:pPr marL="0" indent="0">
              <a:buNone/>
            </a:pPr>
            <a:r>
              <a:rPr lang="en-US" sz="2000" b="1" dirty="0"/>
              <a:t>How</a:t>
            </a:r>
            <a:r>
              <a:rPr lang="en-US" sz="2000" dirty="0"/>
              <a:t>: Applicants must apply online at the website below. </a:t>
            </a:r>
          </a:p>
          <a:p>
            <a:endParaRPr lang="en-US" sz="2000" dirty="0"/>
          </a:p>
          <a:p>
            <a:pPr marL="0" indent="0" algn="ctr">
              <a:buNone/>
            </a:pPr>
            <a:r>
              <a:rPr lang="en-US" sz="2000" b="1" dirty="0">
                <a:solidFill>
                  <a:schemeClr val="accent1"/>
                </a:solidFill>
              </a:rPr>
              <a:t>813-209-1222</a:t>
            </a:r>
          </a:p>
          <a:p>
            <a:pPr marL="0" indent="0" algn="ctr">
              <a:buNone/>
            </a:pPr>
            <a:r>
              <a:rPr lang="en-US" sz="2000" b="1" dirty="0">
                <a:solidFill>
                  <a:schemeClr val="accent1"/>
                </a:solidFill>
                <a:hlinkClick r:id="rId3">
                  <a:extLst>
                    <a:ext uri="{A12FA001-AC4F-418D-AE19-62706E023703}">
                      <ahyp:hlinkClr xmlns:ahyp="http://schemas.microsoft.com/office/drawing/2018/hyperlinkcolor" val="tx"/>
                    </a:ext>
                  </a:extLst>
                </a:hlinkClick>
              </a:rPr>
              <a:t>https://metrominintake.powerappsportals.com/SignIn?ReturnUrl=%2Fcontactinfo%2F</a:t>
            </a:r>
            <a:endParaRPr lang="en-US" sz="2000" b="1" dirty="0">
              <a:solidFill>
                <a:schemeClr val="accent1"/>
              </a:solidFill>
            </a:endParaRPr>
          </a:p>
          <a:p>
            <a:pPr marL="0" indent="0" algn="ctr">
              <a:buNone/>
            </a:pPr>
            <a:r>
              <a:rPr lang="en-US" sz="2000" dirty="0">
                <a:hlinkClick r:id="rId4">
                  <a:extLst>
                    <a:ext uri="{A12FA001-AC4F-418D-AE19-62706E023703}">
                      <ahyp:hlinkClr xmlns:ahyp="http://schemas.microsoft.com/office/drawing/2018/hyperlinkcolor" val="tx"/>
                    </a:ext>
                  </a:extLst>
                </a:hlinkClick>
              </a:rPr>
              <a:t>https://www.metromin.org/get-help/#residential-assistance</a:t>
            </a:r>
            <a:r>
              <a:rPr lang="en-US" sz="2000" dirty="0"/>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8" name="Picture 7">
            <a:extLst>
              <a:ext uri="{FF2B5EF4-FFF2-40B4-BE49-F238E27FC236}">
                <a16:creationId xmlns:a16="http://schemas.microsoft.com/office/drawing/2014/main" id="{3A60414B-0DEE-46EC-9875-7236370627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800" y="283025"/>
            <a:ext cx="3200400" cy="1077468"/>
          </a:xfrm>
          <a:prstGeom prst="rect">
            <a:avLst/>
          </a:prstGeom>
        </p:spPr>
      </p:pic>
    </p:spTree>
    <p:extLst>
      <p:ext uri="{BB962C8B-B14F-4D97-AF65-F5344CB8AC3E}">
        <p14:creationId xmlns:p14="http://schemas.microsoft.com/office/powerpoint/2010/main" val="1998485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760" y="181094"/>
            <a:ext cx="10972800" cy="1143000"/>
          </a:xfrm>
          <a:solidFill>
            <a:schemeClr val="tx1"/>
          </a:solidFill>
        </p:spPr>
        <p:txBody>
          <a:bodyPr/>
          <a:lstStyle/>
          <a:p>
            <a:endParaRPr lang="en-US" dirty="0"/>
          </a:p>
        </p:txBody>
      </p:sp>
      <p:sp>
        <p:nvSpPr>
          <p:cNvPr id="3" name="Content Placeholder 2"/>
          <p:cNvSpPr>
            <a:spLocks noGrp="1"/>
          </p:cNvSpPr>
          <p:nvPr>
            <p:ph idx="1"/>
          </p:nvPr>
        </p:nvSpPr>
        <p:spPr>
          <a:xfrm>
            <a:off x="609600" y="609600"/>
            <a:ext cx="10972800" cy="5697973"/>
          </a:xfrm>
        </p:spPr>
        <p:txBody>
          <a:bodyPr>
            <a:normAutofit/>
          </a:bodyPr>
          <a:lstStyle/>
          <a:p>
            <a:pPr marL="0" indent="0" algn="r">
              <a:buNone/>
            </a:pPr>
            <a:r>
              <a:rPr lang="en-US" b="1" dirty="0">
                <a:solidFill>
                  <a:schemeClr val="bg1"/>
                </a:solidFill>
              </a:rPr>
              <a:t>Emergency Homeless Shelter </a:t>
            </a:r>
          </a:p>
          <a:p>
            <a:pPr marL="0" indent="0" algn="ctr">
              <a:buNone/>
            </a:pPr>
            <a:endParaRPr lang="en-US" b="1" dirty="0"/>
          </a:p>
          <a:p>
            <a:r>
              <a:rPr lang="en-US" sz="2000" b="1" dirty="0"/>
              <a:t>Who</a:t>
            </a:r>
            <a:r>
              <a:rPr lang="en-US" sz="2000" dirty="0"/>
              <a:t>: Any family including males and females with minor children or who are prenatal. </a:t>
            </a:r>
          </a:p>
          <a:p>
            <a:endParaRPr lang="en-US" sz="2000" dirty="0"/>
          </a:p>
          <a:p>
            <a:r>
              <a:rPr lang="en-US" sz="2000" b="1" dirty="0"/>
              <a:t>What</a:t>
            </a:r>
            <a:r>
              <a:rPr lang="en-US" sz="2000" dirty="0"/>
              <a:t>: Services include rapid rehousing program(short term), homeless prevention program, case management, and an employment program for clients.</a:t>
            </a:r>
          </a:p>
          <a:p>
            <a:endParaRPr lang="en-US" sz="2000" dirty="0"/>
          </a:p>
          <a:p>
            <a:r>
              <a:rPr lang="en-US" sz="2000" b="1" dirty="0"/>
              <a:t>Waitlist</a:t>
            </a:r>
            <a:r>
              <a:rPr lang="en-US" sz="2000" dirty="0"/>
              <a:t>: One is not maintained.</a:t>
            </a:r>
          </a:p>
          <a:p>
            <a:endParaRPr lang="en-US" sz="2000" dirty="0"/>
          </a:p>
          <a:p>
            <a:r>
              <a:rPr lang="en-US" sz="2000" b="1" dirty="0"/>
              <a:t>How</a:t>
            </a:r>
            <a:r>
              <a:rPr lang="en-US" sz="2000" dirty="0"/>
              <a:t>: Clients must email the contact below or call the phone number.</a:t>
            </a:r>
          </a:p>
          <a:p>
            <a:endParaRPr lang="en-US" sz="2000" dirty="0"/>
          </a:p>
          <a:p>
            <a:pPr marL="0" indent="0" algn="ctr">
              <a:buNone/>
            </a:pPr>
            <a:r>
              <a:rPr lang="en-US" sz="2000" b="1" dirty="0">
                <a:solidFill>
                  <a:schemeClr val="accent1"/>
                </a:solidFill>
              </a:rPr>
              <a:t>813-875-2024</a:t>
            </a:r>
          </a:p>
          <a:p>
            <a:pPr marL="0" indent="0" algn="ctr">
              <a:buNone/>
            </a:pPr>
            <a:r>
              <a:rPr lang="en-US" sz="2000" b="1" u="sng" dirty="0">
                <a:solidFill>
                  <a:schemeClr val="accent1"/>
                </a:solidFill>
                <a:hlinkClick r:id="rId2">
                  <a:extLst>
                    <a:ext uri="{A12FA001-AC4F-418D-AE19-62706E023703}">
                      <ahyp:hlinkClr xmlns:ahyp="http://schemas.microsoft.com/office/drawing/2018/hyperlinkcolor" val="tx"/>
                    </a:ext>
                  </a:extLst>
                </a:hlinkClick>
              </a:rPr>
              <a:t>shelter@dawningfs.org</a:t>
            </a:r>
            <a:endParaRPr lang="en-US" sz="2000" b="1" u="sng" dirty="0">
              <a:solidFill>
                <a:schemeClr val="accent1"/>
              </a:solidFill>
            </a:endParaRPr>
          </a:p>
          <a:p>
            <a:pPr marL="0" indent="0" algn="ctr">
              <a:buNone/>
            </a:pPr>
            <a:r>
              <a:rPr lang="en-US" sz="2000" dirty="0">
                <a:hlinkClick r:id="rId3">
                  <a:extLst>
                    <a:ext uri="{A12FA001-AC4F-418D-AE19-62706E023703}">
                      <ahyp:hlinkClr xmlns:ahyp="http://schemas.microsoft.com/office/drawing/2018/hyperlinkcolor" val="tx"/>
                    </a:ext>
                  </a:extLst>
                </a:hlinkClick>
              </a:rPr>
              <a:t>https://dawningfamilyservices.org</a:t>
            </a:r>
            <a:r>
              <a:rPr lang="en-US" sz="2000" dirty="0"/>
              <a:t> </a:t>
            </a:r>
          </a:p>
          <a:p>
            <a:endParaRPr lang="en-US" sz="2000" dirty="0"/>
          </a:p>
          <a:p>
            <a:endParaRPr lang="en-US" dirty="0"/>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6" name="Picture 2" descr="Dawning Family Services">
            <a:extLst>
              <a:ext uri="{FF2B5EF4-FFF2-40B4-BE49-F238E27FC236}">
                <a16:creationId xmlns:a16="http://schemas.microsoft.com/office/drawing/2014/main" id="{8E0F0911-D30A-4F4F-BB3B-18C3229FC7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54925"/>
            <a:ext cx="3774699" cy="795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667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09600" y="1274450"/>
            <a:ext cx="10972800" cy="5393174"/>
          </a:xfrm>
        </p:spPr>
        <p:txBody>
          <a:bodyPr>
            <a:normAutofit lnSpcReduction="10000"/>
          </a:bodyPr>
          <a:lstStyle/>
          <a:p>
            <a:pPr marL="0" indent="0" algn="r">
              <a:buNone/>
            </a:pPr>
            <a:r>
              <a:rPr lang="en-US" b="1" dirty="0"/>
              <a:t>Shelter</a:t>
            </a:r>
          </a:p>
          <a:p>
            <a:pPr marL="0" indent="0">
              <a:buNone/>
            </a:pPr>
            <a:endParaRPr lang="en-US" dirty="0"/>
          </a:p>
          <a:p>
            <a:pPr marL="0" indent="0">
              <a:buNone/>
            </a:pPr>
            <a:r>
              <a:rPr lang="en-US" sz="2000" b="1" dirty="0"/>
              <a:t>Who</a:t>
            </a:r>
            <a:r>
              <a:rPr lang="en-US" sz="2000" dirty="0"/>
              <a:t>: Women only and their Children that are in a crisis situation such as domestic violence, eviction, sudden reduction in income, or job loss. Prenatal clients are </a:t>
            </a:r>
            <a:r>
              <a:rPr lang="en-US" sz="2000" b="1" u="sng" dirty="0"/>
              <a:t>NOT</a:t>
            </a:r>
            <a:r>
              <a:rPr lang="en-US" sz="2000" dirty="0"/>
              <a:t> accepted. </a:t>
            </a:r>
          </a:p>
          <a:p>
            <a:pPr marL="0" indent="0">
              <a:buNone/>
            </a:pPr>
            <a:endParaRPr lang="en-US" sz="2000" dirty="0"/>
          </a:p>
          <a:p>
            <a:pPr marL="0" indent="0">
              <a:buNone/>
            </a:pPr>
            <a:r>
              <a:rPr lang="en-US" sz="2000" b="1" dirty="0"/>
              <a:t>What</a:t>
            </a:r>
            <a:r>
              <a:rPr lang="en-US" sz="2000" dirty="0"/>
              <a:t>: Housing for approximately 90 days, but depends on the client’s situation. Approximately 50 beds available. </a:t>
            </a:r>
          </a:p>
          <a:p>
            <a:pPr marL="0" indent="0">
              <a:buNone/>
            </a:pPr>
            <a:r>
              <a:rPr lang="en-US" sz="2000" dirty="0"/>
              <a:t> </a:t>
            </a:r>
          </a:p>
          <a:p>
            <a:pPr marL="0" indent="0">
              <a:buNone/>
            </a:pPr>
            <a:r>
              <a:rPr lang="en-US" sz="2000" b="1" dirty="0"/>
              <a:t>Waitlist</a:t>
            </a:r>
            <a:r>
              <a:rPr lang="en-US" sz="2000" dirty="0"/>
              <a:t>: Wait list changes daily. </a:t>
            </a:r>
          </a:p>
          <a:p>
            <a:pPr marL="0" indent="0">
              <a:buNone/>
            </a:pPr>
            <a:endParaRPr lang="en-US" sz="2000" dirty="0"/>
          </a:p>
          <a:p>
            <a:pPr marL="0" indent="0">
              <a:buNone/>
            </a:pPr>
            <a:r>
              <a:rPr lang="en-US" sz="2000" b="1" dirty="0"/>
              <a:t>How</a:t>
            </a:r>
            <a:r>
              <a:rPr lang="en-US" sz="2000" dirty="0"/>
              <a:t>: Call the intake line and complete an intake form to be placed on the wait list. </a:t>
            </a:r>
          </a:p>
          <a:p>
            <a:pPr marL="0" indent="0" algn="ctr">
              <a:buNone/>
            </a:pPr>
            <a:endParaRPr lang="en-US" sz="2000" b="1" dirty="0">
              <a:solidFill>
                <a:schemeClr val="accent1"/>
              </a:solidFill>
            </a:endParaRPr>
          </a:p>
          <a:p>
            <a:pPr marL="0" indent="0" algn="ctr">
              <a:buNone/>
            </a:pPr>
            <a:r>
              <a:rPr lang="en-US" sz="2000" b="1" dirty="0">
                <a:solidFill>
                  <a:schemeClr val="accent1"/>
                </a:solidFill>
              </a:rPr>
              <a:t>813-641-7027</a:t>
            </a:r>
          </a:p>
          <a:p>
            <a:pPr marL="0" indent="0" algn="ctr">
              <a:buNone/>
            </a:pPr>
            <a:r>
              <a:rPr lang="en-US" sz="2000" dirty="0">
                <a:hlinkClick r:id="rId3">
                  <a:extLst>
                    <a:ext uri="{A12FA001-AC4F-418D-AE19-62706E023703}">
                      <ahyp:hlinkClr xmlns:ahyp="http://schemas.microsoft.com/office/drawing/2018/hyperlinkcolor" val="tx"/>
                    </a:ext>
                  </a:extLst>
                </a:hlinkClick>
              </a:rPr>
              <a:t>https://marymarthahouse.org/services/</a:t>
            </a:r>
            <a:r>
              <a:rPr lang="en-US" sz="2000" dirty="0"/>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6" name="Picture 5">
            <a:extLst>
              <a:ext uri="{FF2B5EF4-FFF2-40B4-BE49-F238E27FC236}">
                <a16:creationId xmlns:a16="http://schemas.microsoft.com/office/drawing/2014/main" id="{95C194D1-B826-4C41-807F-8DBE1F54F985}"/>
              </a:ext>
            </a:extLst>
          </p:cNvPr>
          <p:cNvPicPr>
            <a:picLocks noChangeAspect="1"/>
          </p:cNvPicPr>
          <p:nvPr/>
        </p:nvPicPr>
        <p:blipFill>
          <a:blip r:embed="rId4"/>
          <a:stretch>
            <a:fillRect/>
          </a:stretch>
        </p:blipFill>
        <p:spPr>
          <a:xfrm>
            <a:off x="929640" y="0"/>
            <a:ext cx="3733800" cy="1672742"/>
          </a:xfrm>
          <a:prstGeom prst="rect">
            <a:avLst/>
          </a:prstGeom>
        </p:spPr>
      </p:pic>
    </p:spTree>
    <p:extLst>
      <p:ext uri="{BB962C8B-B14F-4D97-AF65-F5344CB8AC3E}">
        <p14:creationId xmlns:p14="http://schemas.microsoft.com/office/powerpoint/2010/main" val="4001440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37255" y="1099066"/>
            <a:ext cx="10972800" cy="5393174"/>
          </a:xfrm>
        </p:spPr>
        <p:txBody>
          <a:bodyPr>
            <a:normAutofit/>
          </a:bodyPr>
          <a:lstStyle/>
          <a:p>
            <a:pPr marL="0" indent="0" algn="r">
              <a:buNone/>
            </a:pPr>
            <a:r>
              <a:rPr lang="en-US" b="1" dirty="0"/>
              <a:t>Domestic Violence Shelter</a:t>
            </a:r>
          </a:p>
          <a:p>
            <a:pPr marL="0" indent="0">
              <a:buNone/>
            </a:pPr>
            <a:endParaRPr lang="en-US" dirty="0"/>
          </a:p>
          <a:p>
            <a:pPr marL="0" indent="0">
              <a:buNone/>
            </a:pPr>
            <a:r>
              <a:rPr lang="en-US" sz="2000" b="1" dirty="0"/>
              <a:t>Who</a:t>
            </a:r>
            <a:r>
              <a:rPr lang="en-US" sz="2000" dirty="0"/>
              <a:t>: Any adult experiencing domestic violence and their children. </a:t>
            </a:r>
          </a:p>
          <a:p>
            <a:pPr marL="0" indent="0">
              <a:buNone/>
            </a:pPr>
            <a:endParaRPr lang="en-US" sz="2000" dirty="0"/>
          </a:p>
          <a:p>
            <a:pPr marL="0" indent="0">
              <a:buNone/>
            </a:pPr>
            <a:r>
              <a:rPr lang="en-US" sz="2000" b="1" dirty="0"/>
              <a:t>What</a:t>
            </a:r>
            <a:r>
              <a:rPr lang="en-US" sz="2000" dirty="0"/>
              <a:t>: Up to 8 weeks of housing.</a:t>
            </a:r>
          </a:p>
          <a:p>
            <a:pPr marL="0" indent="0">
              <a:buNone/>
            </a:pPr>
            <a:r>
              <a:rPr lang="en-US" sz="2000" dirty="0"/>
              <a:t> </a:t>
            </a:r>
          </a:p>
          <a:p>
            <a:pPr marL="0" indent="0">
              <a:buNone/>
            </a:pPr>
            <a:r>
              <a:rPr lang="en-US" sz="2000" b="1" dirty="0"/>
              <a:t>Waitlist</a:t>
            </a:r>
            <a:r>
              <a:rPr lang="en-US" sz="2000" dirty="0"/>
              <a:t>: Wait list changes daily </a:t>
            </a:r>
          </a:p>
          <a:p>
            <a:pPr marL="0" indent="0">
              <a:buNone/>
            </a:pPr>
            <a:endParaRPr lang="en-US" sz="2000" dirty="0"/>
          </a:p>
          <a:p>
            <a:pPr marL="0" indent="0">
              <a:buNone/>
            </a:pPr>
            <a:r>
              <a:rPr lang="en-US" sz="2000" b="1" dirty="0"/>
              <a:t>How</a:t>
            </a:r>
            <a:r>
              <a:rPr lang="en-US" sz="2000" dirty="0"/>
              <a:t>: Client is to call the hotline number 813-247-7233 for emergency shelter.  For safety planning and departure planning the client can call 813-749-8764. </a:t>
            </a:r>
          </a:p>
          <a:p>
            <a:pPr marL="0" indent="0" algn="ctr">
              <a:buNone/>
            </a:pPr>
            <a:endParaRPr lang="en-US" sz="2000" b="1" dirty="0">
              <a:solidFill>
                <a:schemeClr val="accent1"/>
              </a:solidFill>
            </a:endParaRPr>
          </a:p>
          <a:p>
            <a:pPr marL="0" indent="0" algn="ctr">
              <a:buNone/>
            </a:pPr>
            <a:endParaRPr lang="en-US" sz="2000" b="1" dirty="0">
              <a:solidFill>
                <a:schemeClr val="accent1"/>
              </a:solidFill>
            </a:endParaRPr>
          </a:p>
          <a:p>
            <a:pPr marL="0" indent="0" algn="ctr">
              <a:buNone/>
            </a:pPr>
            <a:r>
              <a:rPr lang="en-US" sz="2000" b="1" dirty="0">
                <a:solidFill>
                  <a:schemeClr val="accent1"/>
                </a:solidFill>
              </a:rPr>
              <a:t>813-247-7233</a:t>
            </a:r>
          </a:p>
          <a:p>
            <a:pPr marL="0" indent="0" algn="ctr">
              <a:buNone/>
            </a:pPr>
            <a:r>
              <a:rPr lang="en-US" sz="2000" dirty="0"/>
              <a:t>https://thespring.org/get-help/crisis-hotline/</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7" name="Picture 6">
            <a:extLst>
              <a:ext uri="{FF2B5EF4-FFF2-40B4-BE49-F238E27FC236}">
                <a16:creationId xmlns:a16="http://schemas.microsoft.com/office/drawing/2014/main" id="{CF6F744C-A505-415A-8908-6C7F6C1CCFD5}"/>
              </a:ext>
            </a:extLst>
          </p:cNvPr>
          <p:cNvPicPr>
            <a:picLocks noChangeAspect="1"/>
          </p:cNvPicPr>
          <p:nvPr/>
        </p:nvPicPr>
        <p:blipFill>
          <a:blip r:embed="rId3"/>
          <a:stretch>
            <a:fillRect/>
          </a:stretch>
        </p:blipFill>
        <p:spPr>
          <a:xfrm>
            <a:off x="996350" y="228600"/>
            <a:ext cx="3701726" cy="1026221"/>
          </a:xfrm>
          <a:prstGeom prst="rect">
            <a:avLst/>
          </a:prstGeom>
        </p:spPr>
      </p:pic>
    </p:spTree>
    <p:extLst>
      <p:ext uri="{BB962C8B-B14F-4D97-AF65-F5344CB8AC3E}">
        <p14:creationId xmlns:p14="http://schemas.microsoft.com/office/powerpoint/2010/main" val="238060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534616D-67FA-4C1C-B90C-5AAFDA806CCD}"/>
              </a:ext>
            </a:extLst>
          </p:cNvPr>
          <p:cNvSpPr/>
          <p:nvPr/>
        </p:nvSpPr>
        <p:spPr>
          <a:xfrm>
            <a:off x="476885" y="133588"/>
            <a:ext cx="11334115" cy="14027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885" y="-3824292"/>
            <a:ext cx="1584960" cy="300280"/>
          </a:xfrm>
          <a:solidFill>
            <a:schemeClr val="bg1"/>
          </a:solidFill>
        </p:spPr>
        <p:txBody>
          <a:bodyPr>
            <a:normAutofit fontScale="90000"/>
          </a:bodyPr>
          <a:lstStyle/>
          <a:p>
            <a:r>
              <a:rPr lang="en-US" dirty="0"/>
              <a:t> </a:t>
            </a:r>
          </a:p>
        </p:txBody>
      </p:sp>
      <p:sp>
        <p:nvSpPr>
          <p:cNvPr id="3" name="Content Placeholder 2"/>
          <p:cNvSpPr>
            <a:spLocks noGrp="1"/>
          </p:cNvSpPr>
          <p:nvPr>
            <p:ph idx="1"/>
          </p:nvPr>
        </p:nvSpPr>
        <p:spPr>
          <a:xfrm>
            <a:off x="381000" y="860034"/>
            <a:ext cx="10972800" cy="5545574"/>
          </a:xfrm>
        </p:spPr>
        <p:txBody>
          <a:bodyPr>
            <a:normAutofit fontScale="92500" lnSpcReduction="10000"/>
          </a:bodyPr>
          <a:lstStyle/>
          <a:p>
            <a:pPr marL="0" indent="0" algn="r">
              <a:buNone/>
            </a:pPr>
            <a:r>
              <a:rPr lang="en-US" b="1" dirty="0"/>
              <a:t>Shelter</a:t>
            </a:r>
          </a:p>
          <a:p>
            <a:r>
              <a:rPr lang="en-US" sz="2000" b="1" dirty="0"/>
              <a:t>Who</a:t>
            </a:r>
            <a:r>
              <a:rPr lang="en-US" sz="2000" dirty="0"/>
              <a:t>: Families with minor children: They cannot have any active Domestic Violence charges, Felonies, or multiple convictions. Prenatal clients must have a doctors note confirming pregnancy. </a:t>
            </a:r>
          </a:p>
          <a:p>
            <a:endParaRPr lang="en-US" sz="2000" dirty="0"/>
          </a:p>
          <a:p>
            <a:r>
              <a:rPr lang="en-US" sz="2000" b="1" dirty="0"/>
              <a:t>What</a:t>
            </a:r>
            <a:r>
              <a:rPr lang="en-US" sz="2000" dirty="0"/>
              <a:t>: 90 day program: During the day clients spend time at a facility with activities, case management, counseling, an will receive assistance to find housing. At night they move to their lodging location and meals are provided.  </a:t>
            </a:r>
          </a:p>
          <a:p>
            <a:endParaRPr lang="en-US" sz="2000" dirty="0"/>
          </a:p>
          <a:p>
            <a:r>
              <a:rPr lang="en-US" sz="2000" b="1" dirty="0"/>
              <a:t>Waitlist</a:t>
            </a:r>
            <a:r>
              <a:rPr lang="en-US" sz="2000" dirty="0"/>
              <a:t>: </a:t>
            </a:r>
            <a:r>
              <a:rPr lang="en-US" sz="2000" u="sng" dirty="0"/>
              <a:t>2 families accepted at one time </a:t>
            </a:r>
            <a:r>
              <a:rPr lang="en-US" sz="2000" dirty="0"/>
              <a:t>during COVID: Complete the application to get on the 3-6 month wait list.</a:t>
            </a:r>
          </a:p>
          <a:p>
            <a:endParaRPr lang="en-US" sz="2000" dirty="0"/>
          </a:p>
          <a:p>
            <a:r>
              <a:rPr lang="en-US" sz="2000" b="1" dirty="0"/>
              <a:t>How</a:t>
            </a:r>
            <a:r>
              <a:rPr lang="en-US" sz="2000" dirty="0"/>
              <a:t>: Clients must call the number below to complete an application, someone will call them back, and a final decision will be made which will put them on the wait list. </a:t>
            </a:r>
          </a:p>
          <a:p>
            <a:endParaRPr lang="en-US" sz="2000" dirty="0"/>
          </a:p>
          <a:p>
            <a:pPr marL="0" indent="0" algn="ctr">
              <a:buNone/>
            </a:pPr>
            <a:r>
              <a:rPr lang="en-US" sz="2000" b="1" dirty="0">
                <a:solidFill>
                  <a:schemeClr val="accent1"/>
                </a:solidFill>
              </a:rPr>
              <a:t>813-681-6170</a:t>
            </a:r>
          </a:p>
          <a:p>
            <a:pPr marL="0" indent="0" algn="ctr">
              <a:buNone/>
            </a:pPr>
            <a:r>
              <a:rPr lang="en-US" sz="2000" b="1" dirty="0">
                <a:solidFill>
                  <a:schemeClr val="accent1"/>
                </a:solidFill>
              </a:rPr>
              <a:t> </a:t>
            </a:r>
            <a:r>
              <a:rPr lang="en-US" sz="2000" b="1" dirty="0">
                <a:solidFill>
                  <a:schemeClr val="accent1"/>
                </a:solidFill>
                <a:hlinkClick r:id="rId3">
                  <a:extLst>
                    <a:ext uri="{A12FA001-AC4F-418D-AE19-62706E023703}">
                      <ahyp:hlinkClr xmlns:ahyp="http://schemas.microsoft.com/office/drawing/2018/hyperlinkcolor" val="tx"/>
                    </a:ext>
                  </a:extLst>
                </a:hlinkClick>
              </a:rPr>
              <a:t>executivedirectorfpgb@gmail.com</a:t>
            </a:r>
            <a:endParaRPr lang="en-US" sz="2000" b="1" dirty="0">
              <a:solidFill>
                <a:schemeClr val="accent1"/>
              </a:solidFill>
            </a:endParaRPr>
          </a:p>
          <a:p>
            <a:pPr marL="0" indent="0" algn="ctr">
              <a:buNone/>
            </a:pPr>
            <a:r>
              <a:rPr lang="en-US" sz="2000" dirty="0">
                <a:hlinkClick r:id="rId4">
                  <a:extLst>
                    <a:ext uri="{A12FA001-AC4F-418D-AE19-62706E023703}">
                      <ahyp:hlinkClr xmlns:ahyp="http://schemas.microsoft.com/office/drawing/2018/hyperlinkcolor" val="tx"/>
                    </a:ext>
                  </a:extLst>
                </a:hlinkClick>
              </a:rPr>
              <a:t>https://familypromisefl.org/need-help/</a:t>
            </a:r>
            <a:r>
              <a:rPr lang="en-US" sz="2000" dirty="0"/>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7" name="Picture 6">
            <a:extLst>
              <a:ext uri="{FF2B5EF4-FFF2-40B4-BE49-F238E27FC236}">
                <a16:creationId xmlns:a16="http://schemas.microsoft.com/office/drawing/2014/main" id="{FE7E387C-3092-4E65-AE86-AA627D46F714}"/>
              </a:ext>
            </a:extLst>
          </p:cNvPr>
          <p:cNvPicPr>
            <a:picLocks noChangeAspect="1"/>
          </p:cNvPicPr>
          <p:nvPr/>
        </p:nvPicPr>
        <p:blipFill>
          <a:blip r:embed="rId5"/>
          <a:stretch>
            <a:fillRect/>
          </a:stretch>
        </p:blipFill>
        <p:spPr>
          <a:xfrm>
            <a:off x="990600" y="104992"/>
            <a:ext cx="2950730" cy="1142218"/>
          </a:xfrm>
          <a:prstGeom prst="rect">
            <a:avLst/>
          </a:prstGeom>
        </p:spPr>
      </p:pic>
    </p:spTree>
    <p:extLst>
      <p:ext uri="{BB962C8B-B14F-4D97-AF65-F5344CB8AC3E}">
        <p14:creationId xmlns:p14="http://schemas.microsoft.com/office/powerpoint/2010/main" val="465754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09600" y="914400"/>
            <a:ext cx="10972800" cy="5393174"/>
          </a:xfrm>
        </p:spPr>
        <p:txBody>
          <a:bodyPr>
            <a:normAutofit lnSpcReduction="10000"/>
          </a:bodyPr>
          <a:lstStyle/>
          <a:p>
            <a:pPr marL="0" indent="0" algn="r">
              <a:buNone/>
            </a:pPr>
            <a:r>
              <a:rPr lang="en-US" b="1" dirty="0"/>
              <a:t>Recovery Residential Program</a:t>
            </a:r>
          </a:p>
          <a:p>
            <a:pPr marL="0" indent="0">
              <a:buNone/>
            </a:pPr>
            <a:endParaRPr lang="en-US" dirty="0"/>
          </a:p>
          <a:p>
            <a:pPr marL="0" indent="0">
              <a:buNone/>
            </a:pPr>
            <a:r>
              <a:rPr lang="en-US" sz="2000" b="1" dirty="0"/>
              <a:t>Who</a:t>
            </a:r>
            <a:r>
              <a:rPr lang="en-US" sz="2000" dirty="0"/>
              <a:t>: Women recovering from mental health or substance use. They will take women who are prenatal and who have children who are not walking yet.</a:t>
            </a:r>
          </a:p>
          <a:p>
            <a:pPr marL="0" indent="0">
              <a:buNone/>
            </a:pPr>
            <a:endParaRPr lang="en-US" sz="2000" dirty="0"/>
          </a:p>
          <a:p>
            <a:pPr marL="0" indent="0">
              <a:buNone/>
            </a:pPr>
            <a:r>
              <a:rPr lang="en-US" sz="2000" b="1" dirty="0"/>
              <a:t>What</a:t>
            </a:r>
            <a:r>
              <a:rPr lang="en-US" sz="2000" dirty="0"/>
              <a:t>: 3-6 months recovery and housing program for mental health and/or substance use </a:t>
            </a:r>
          </a:p>
          <a:p>
            <a:pPr marL="0" indent="0">
              <a:buNone/>
            </a:pPr>
            <a:r>
              <a:rPr lang="en-US" sz="2000" dirty="0"/>
              <a:t> </a:t>
            </a:r>
          </a:p>
          <a:p>
            <a:pPr marL="0" indent="0">
              <a:buNone/>
            </a:pPr>
            <a:r>
              <a:rPr lang="en-US" sz="2000" b="1" dirty="0"/>
              <a:t>Waitlist</a:t>
            </a:r>
            <a:r>
              <a:rPr lang="en-US" sz="2000" dirty="0"/>
              <a:t>: n/a </a:t>
            </a:r>
          </a:p>
          <a:p>
            <a:pPr marL="0" indent="0">
              <a:buNone/>
            </a:pPr>
            <a:endParaRPr lang="en-US" sz="2000" dirty="0"/>
          </a:p>
          <a:p>
            <a:pPr marL="0" indent="0">
              <a:buNone/>
            </a:pPr>
            <a:r>
              <a:rPr lang="en-US" sz="2000" b="1" dirty="0"/>
              <a:t>How</a:t>
            </a:r>
            <a:r>
              <a:rPr lang="en-US" sz="2000" dirty="0"/>
              <a:t>: Call the number below to speak with someone directly. </a:t>
            </a:r>
          </a:p>
          <a:p>
            <a:pPr marL="0" indent="0" algn="ctr">
              <a:buNone/>
            </a:pPr>
            <a:endParaRPr lang="en-US" sz="2000" b="1" dirty="0">
              <a:solidFill>
                <a:schemeClr val="accent1"/>
              </a:solidFill>
            </a:endParaRPr>
          </a:p>
          <a:p>
            <a:pPr marL="0" indent="0" algn="ctr">
              <a:buNone/>
            </a:pPr>
            <a:endParaRPr lang="en-US" sz="2000" b="1" dirty="0">
              <a:solidFill>
                <a:schemeClr val="accent1"/>
              </a:solidFill>
            </a:endParaRPr>
          </a:p>
          <a:p>
            <a:pPr marL="0" indent="0" algn="ctr">
              <a:buNone/>
            </a:pPr>
            <a:r>
              <a:rPr lang="en-US" sz="2000" b="1" dirty="0">
                <a:solidFill>
                  <a:schemeClr val="accent1"/>
                </a:solidFill>
              </a:rPr>
              <a:t>813-238-8557 x400</a:t>
            </a:r>
          </a:p>
          <a:p>
            <a:pPr marL="0" indent="0" algn="ctr">
              <a:buNone/>
            </a:pPr>
            <a:r>
              <a:rPr lang="en-US" u="sng" dirty="0">
                <a:hlinkClick r:id="rId3">
                  <a:extLst>
                    <a:ext uri="{A12FA001-AC4F-418D-AE19-62706E023703}">
                      <ahyp:hlinkClr xmlns:ahyp="http://schemas.microsoft.com/office/drawing/2018/hyperlinkcolor" val="tx"/>
                    </a:ext>
                  </a:extLst>
                </a:hlinkClick>
              </a:rPr>
              <a:t>https://tampacrossroads.com/rosemanor/</a:t>
            </a:r>
            <a:r>
              <a:rPr lang="en-US" dirty="0"/>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6" name="Picture 5">
            <a:extLst>
              <a:ext uri="{FF2B5EF4-FFF2-40B4-BE49-F238E27FC236}">
                <a16:creationId xmlns:a16="http://schemas.microsoft.com/office/drawing/2014/main" id="{F2E1F87D-D5C7-4856-89D3-0480ABE102A8}"/>
              </a:ext>
            </a:extLst>
          </p:cNvPr>
          <p:cNvPicPr>
            <a:picLocks noChangeAspect="1"/>
          </p:cNvPicPr>
          <p:nvPr/>
        </p:nvPicPr>
        <p:blipFill>
          <a:blip r:embed="rId4"/>
          <a:stretch>
            <a:fillRect/>
          </a:stretch>
        </p:blipFill>
        <p:spPr>
          <a:xfrm>
            <a:off x="619760" y="405538"/>
            <a:ext cx="2914650" cy="1143000"/>
          </a:xfrm>
          <a:prstGeom prst="rect">
            <a:avLst/>
          </a:prstGeom>
        </p:spPr>
      </p:pic>
    </p:spTree>
    <p:extLst>
      <p:ext uri="{BB962C8B-B14F-4D97-AF65-F5344CB8AC3E}">
        <p14:creationId xmlns:p14="http://schemas.microsoft.com/office/powerpoint/2010/main" val="3994319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6A85B-7B59-4F01-8C4A-FF78E23A6CF2}"/>
              </a:ext>
            </a:extLst>
          </p:cNvPr>
          <p:cNvSpPr>
            <a:spLocks noGrp="1"/>
          </p:cNvSpPr>
          <p:nvPr>
            <p:ph type="ctrTitle"/>
          </p:nvPr>
        </p:nvSpPr>
        <p:spPr/>
        <p:txBody>
          <a:bodyPr/>
          <a:lstStyle/>
          <a:p>
            <a:r>
              <a:rPr lang="en-US" dirty="0"/>
              <a:t>Affordable housing</a:t>
            </a:r>
          </a:p>
        </p:txBody>
      </p:sp>
    </p:spTree>
    <p:extLst>
      <p:ext uri="{BB962C8B-B14F-4D97-AF65-F5344CB8AC3E}">
        <p14:creationId xmlns:p14="http://schemas.microsoft.com/office/powerpoint/2010/main" val="4080603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760" y="193740"/>
            <a:ext cx="10972800" cy="1143000"/>
          </a:xfrm>
          <a:solidFill>
            <a:schemeClr val="bg1"/>
          </a:solidFill>
          <a:ln>
            <a:solidFill>
              <a:schemeClr val="bg1"/>
            </a:solidFill>
          </a:ln>
        </p:spPr>
        <p:txBody>
          <a:bodyPr/>
          <a:lstStyle/>
          <a:p>
            <a:r>
              <a:rPr lang="en-US" dirty="0"/>
              <a:t> </a:t>
            </a:r>
          </a:p>
        </p:txBody>
      </p:sp>
      <p:sp>
        <p:nvSpPr>
          <p:cNvPr id="3" name="Content Placeholder 2"/>
          <p:cNvSpPr>
            <a:spLocks noGrp="1"/>
          </p:cNvSpPr>
          <p:nvPr>
            <p:ph idx="1"/>
          </p:nvPr>
        </p:nvSpPr>
        <p:spPr>
          <a:xfrm>
            <a:off x="609600" y="838200"/>
            <a:ext cx="10972800" cy="5469374"/>
          </a:xfrm>
        </p:spPr>
        <p:txBody>
          <a:bodyPr>
            <a:normAutofit/>
          </a:bodyPr>
          <a:lstStyle/>
          <a:p>
            <a:pPr marL="0" indent="0" algn="r">
              <a:buNone/>
            </a:pPr>
            <a:endParaRPr lang="en-US" b="1" dirty="0"/>
          </a:p>
          <a:p>
            <a:pPr marL="0" indent="0" algn="r">
              <a:buNone/>
            </a:pPr>
            <a:endParaRPr lang="en-US" b="1" dirty="0"/>
          </a:p>
          <a:p>
            <a:pPr marL="0" indent="0" algn="r">
              <a:buNone/>
            </a:pPr>
            <a:r>
              <a:rPr lang="en-US" b="1" dirty="0"/>
              <a:t>Sabal Place-Affordable Housing</a:t>
            </a:r>
          </a:p>
          <a:p>
            <a:pPr marL="0" indent="0">
              <a:buNone/>
            </a:pPr>
            <a:endParaRPr lang="en-US" sz="2000" b="1" dirty="0"/>
          </a:p>
          <a:p>
            <a:pPr marL="0" indent="0">
              <a:buNone/>
            </a:pPr>
            <a:r>
              <a:rPr lang="en-US" sz="2000" b="1" dirty="0"/>
              <a:t>What</a:t>
            </a:r>
            <a:r>
              <a:rPr lang="en-US" sz="2000" dirty="0"/>
              <a:t>:. Affordable housing with amenities, as well as units designed for those transitioning from homelessness. </a:t>
            </a:r>
          </a:p>
          <a:p>
            <a:pPr marL="0" indent="0">
              <a:buNone/>
            </a:pPr>
            <a:endParaRPr lang="en-US" sz="2000" dirty="0"/>
          </a:p>
          <a:p>
            <a:pPr marL="0" indent="0">
              <a:buNone/>
            </a:pPr>
            <a:r>
              <a:rPr lang="en-US" sz="2000" b="1" dirty="0"/>
              <a:t>How</a:t>
            </a:r>
            <a:r>
              <a:rPr lang="en-US" sz="2000" dirty="0"/>
              <a:t>: Applicants must apply online at the website below. </a:t>
            </a:r>
          </a:p>
          <a:p>
            <a:endParaRPr lang="en-US" sz="2000" dirty="0"/>
          </a:p>
          <a:p>
            <a:pPr marL="0" indent="0" algn="ctr">
              <a:buNone/>
            </a:pPr>
            <a:r>
              <a:rPr lang="en-US" sz="2000" b="1" dirty="0">
                <a:solidFill>
                  <a:schemeClr val="accent1"/>
                </a:solidFill>
              </a:rPr>
              <a:t>813-324-7661</a:t>
            </a:r>
          </a:p>
          <a:p>
            <a:pPr marL="0" indent="0" algn="ctr">
              <a:buNone/>
            </a:pPr>
            <a:r>
              <a:rPr lang="en-US" sz="2000" b="1" dirty="0">
                <a:solidFill>
                  <a:schemeClr val="accent1"/>
                </a:solidFill>
              </a:rPr>
              <a:t> </a:t>
            </a:r>
            <a:r>
              <a:rPr lang="en-US" sz="2000" b="1" dirty="0">
                <a:solidFill>
                  <a:schemeClr val="accent1"/>
                </a:solidFill>
                <a:hlinkClick r:id="rId3">
                  <a:extLst>
                    <a:ext uri="{A12FA001-AC4F-418D-AE19-62706E023703}">
                      <ahyp:hlinkClr xmlns:ahyp="http://schemas.microsoft.com/office/drawing/2018/hyperlinkcolor" val="tx"/>
                    </a:ext>
                  </a:extLst>
                </a:hlinkClick>
              </a:rPr>
              <a:t>sabalplace@carteretmgmt.com</a:t>
            </a:r>
            <a:endParaRPr lang="en-US" sz="2000" b="1" dirty="0">
              <a:solidFill>
                <a:schemeClr val="accent1"/>
              </a:solidFill>
            </a:endParaRPr>
          </a:p>
          <a:p>
            <a:pPr marL="0" indent="0" algn="ctr">
              <a:buNone/>
            </a:pPr>
            <a:r>
              <a:rPr lang="en-US" sz="2000" dirty="0">
                <a:hlinkClick r:id="rId4">
                  <a:extLst>
                    <a:ext uri="{A12FA001-AC4F-418D-AE19-62706E023703}">
                      <ahyp:hlinkClr xmlns:ahyp="http://schemas.microsoft.com/office/drawing/2018/hyperlinkcolor" val="tx"/>
                    </a:ext>
                  </a:extLst>
                </a:hlinkClick>
              </a:rPr>
              <a:t>https://www.sabalplace.com/applicants</a:t>
            </a:r>
            <a:r>
              <a:rPr lang="en-US" sz="2000" dirty="0"/>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8" name="Picture 7">
            <a:extLst>
              <a:ext uri="{FF2B5EF4-FFF2-40B4-BE49-F238E27FC236}">
                <a16:creationId xmlns:a16="http://schemas.microsoft.com/office/drawing/2014/main" id="{3A60414B-0DEE-46EC-9875-7236370627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200" y="337113"/>
            <a:ext cx="3200400" cy="1077468"/>
          </a:xfrm>
          <a:prstGeom prst="rect">
            <a:avLst/>
          </a:prstGeom>
        </p:spPr>
      </p:pic>
    </p:spTree>
    <p:extLst>
      <p:ext uri="{BB962C8B-B14F-4D97-AF65-F5344CB8AC3E}">
        <p14:creationId xmlns:p14="http://schemas.microsoft.com/office/powerpoint/2010/main" val="3644833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760" y="181094"/>
            <a:ext cx="10972800" cy="1143000"/>
          </a:xfrm>
          <a:solidFill>
            <a:schemeClr val="bg1"/>
          </a:solidFill>
        </p:spPr>
        <p:txBody>
          <a:bodyPr/>
          <a:lstStyle/>
          <a:p>
            <a:r>
              <a:rPr lang="en-US" dirty="0"/>
              <a:t> </a:t>
            </a:r>
          </a:p>
        </p:txBody>
      </p:sp>
      <p:sp>
        <p:nvSpPr>
          <p:cNvPr id="3" name="Content Placeholder 2"/>
          <p:cNvSpPr>
            <a:spLocks noGrp="1"/>
          </p:cNvSpPr>
          <p:nvPr>
            <p:ph idx="1"/>
          </p:nvPr>
        </p:nvSpPr>
        <p:spPr>
          <a:xfrm>
            <a:off x="599440" y="586490"/>
            <a:ext cx="10972800" cy="5721084"/>
          </a:xfrm>
        </p:spPr>
        <p:txBody>
          <a:bodyPr>
            <a:normAutofit fontScale="92500" lnSpcReduction="20000"/>
          </a:bodyPr>
          <a:lstStyle/>
          <a:p>
            <a:pPr marL="0" indent="0" algn="r">
              <a:buNone/>
            </a:pPr>
            <a:endParaRPr lang="en-US" b="1" dirty="0"/>
          </a:p>
          <a:p>
            <a:pPr marL="0" indent="0" algn="r">
              <a:buNone/>
            </a:pPr>
            <a:endParaRPr lang="en-US" b="1" dirty="0"/>
          </a:p>
          <a:p>
            <a:pPr marL="0" indent="0" algn="r">
              <a:buNone/>
            </a:pPr>
            <a:r>
              <a:rPr lang="en-US" b="1" dirty="0"/>
              <a:t>Public Housing</a:t>
            </a:r>
          </a:p>
          <a:p>
            <a:r>
              <a:rPr lang="en-US" sz="2000" b="1" dirty="0"/>
              <a:t>Who</a:t>
            </a:r>
            <a:r>
              <a:rPr lang="en-US" sz="2000" dirty="0"/>
              <a:t>: Families and individuals qualify based on income guidelines.</a:t>
            </a:r>
          </a:p>
          <a:p>
            <a:endParaRPr lang="en-US" sz="2000" dirty="0"/>
          </a:p>
          <a:p>
            <a:r>
              <a:rPr lang="en-US" sz="2000" b="1" dirty="0"/>
              <a:t>What</a:t>
            </a:r>
            <a:r>
              <a:rPr lang="en-US" sz="2000" dirty="0"/>
              <a:t>: Housing voucher available to the client until they meet the end of the program (better job, moving out of state, deceased)</a:t>
            </a:r>
          </a:p>
          <a:p>
            <a:endParaRPr lang="en-US" sz="2000" dirty="0"/>
          </a:p>
          <a:p>
            <a:r>
              <a:rPr lang="en-US" sz="2000" b="1" dirty="0"/>
              <a:t>Waitlist</a:t>
            </a:r>
            <a:r>
              <a:rPr lang="en-US" sz="2000" dirty="0"/>
              <a:t>: Applications closed as of 3/22/2022. Check the website below for when it may open</a:t>
            </a:r>
          </a:p>
          <a:p>
            <a:pPr lvl="1"/>
            <a:r>
              <a:rPr lang="en-US" sz="1900" b="1" dirty="0"/>
              <a:t>Exception: </a:t>
            </a:r>
            <a:r>
              <a:rPr lang="en-US" sz="1900" dirty="0"/>
              <a:t>As of 3/23/2022: 5 bedroom project base housing available: voucher is for the site only and not the person</a:t>
            </a:r>
          </a:p>
          <a:p>
            <a:pPr lvl="1"/>
            <a:endParaRPr lang="en-US" sz="1600" dirty="0"/>
          </a:p>
          <a:p>
            <a:r>
              <a:rPr lang="en-US" sz="2000" b="1" dirty="0"/>
              <a:t>How</a:t>
            </a:r>
            <a:r>
              <a:rPr lang="en-US" sz="2000" dirty="0"/>
              <a:t>: Clients must apply online </a:t>
            </a:r>
          </a:p>
          <a:p>
            <a:endParaRPr lang="en-US" sz="2000" dirty="0"/>
          </a:p>
          <a:p>
            <a:pPr marL="0" indent="0" algn="ctr">
              <a:buNone/>
            </a:pPr>
            <a:r>
              <a:rPr lang="en-US" sz="2000" b="1" dirty="0">
                <a:solidFill>
                  <a:schemeClr val="accent1"/>
                </a:solidFill>
              </a:rPr>
              <a:t>813-341-9101</a:t>
            </a:r>
          </a:p>
          <a:p>
            <a:pPr marL="0" indent="0" algn="ctr">
              <a:buNone/>
            </a:pPr>
            <a:r>
              <a:rPr lang="en-US" sz="2000" b="1" dirty="0">
                <a:solidFill>
                  <a:schemeClr val="accent1"/>
                </a:solidFill>
                <a:hlinkClick r:id="rId3">
                  <a:extLst>
                    <a:ext uri="{A12FA001-AC4F-418D-AE19-62706E023703}">
                      <ahyp:hlinkClr xmlns:ahyp="http://schemas.microsoft.com/office/drawing/2018/hyperlinkcolor" val="tx"/>
                    </a:ext>
                  </a:extLst>
                </a:hlinkClick>
              </a:rPr>
              <a:t>https://portal.thafl.com/Account/Login.aspx?ReturnUrl=%2fClients%2fHousingApp%2fhousingApplication.aspx</a:t>
            </a:r>
            <a:endParaRPr lang="en-US" sz="2000" b="1" dirty="0">
              <a:solidFill>
                <a:schemeClr val="accent1"/>
              </a:solidFill>
            </a:endParaRPr>
          </a:p>
          <a:p>
            <a:pPr marL="0" indent="0" algn="ctr">
              <a:buNone/>
            </a:pPr>
            <a:r>
              <a:rPr lang="en-US" sz="2000" dirty="0"/>
              <a:t>https://www.thafl.com/Departments/Public-Housing/Default.aspx</a:t>
            </a:r>
          </a:p>
          <a:p>
            <a:endParaRPr lang="en-US" dirty="0"/>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7" name="Picture 6">
            <a:extLst>
              <a:ext uri="{FF2B5EF4-FFF2-40B4-BE49-F238E27FC236}">
                <a16:creationId xmlns:a16="http://schemas.microsoft.com/office/drawing/2014/main" id="{F339D7A7-FDB7-4D61-A460-ACDB18084AFB}"/>
              </a:ext>
            </a:extLst>
          </p:cNvPr>
          <p:cNvPicPr>
            <a:picLocks noChangeAspect="1"/>
          </p:cNvPicPr>
          <p:nvPr/>
        </p:nvPicPr>
        <p:blipFill>
          <a:blip r:embed="rId4"/>
          <a:stretch>
            <a:fillRect/>
          </a:stretch>
        </p:blipFill>
        <p:spPr>
          <a:xfrm>
            <a:off x="1066800" y="150506"/>
            <a:ext cx="2514600" cy="1204175"/>
          </a:xfrm>
          <a:prstGeom prst="rect">
            <a:avLst/>
          </a:prstGeom>
        </p:spPr>
      </p:pic>
    </p:spTree>
    <p:extLst>
      <p:ext uri="{BB962C8B-B14F-4D97-AF65-F5344CB8AC3E}">
        <p14:creationId xmlns:p14="http://schemas.microsoft.com/office/powerpoint/2010/main" val="455005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760" y="193740"/>
            <a:ext cx="10972800" cy="1143000"/>
          </a:xfrm>
          <a:solidFill>
            <a:schemeClr val="bg1"/>
          </a:solidFill>
          <a:ln>
            <a:solidFill>
              <a:schemeClr val="bg1"/>
            </a:solidFill>
          </a:ln>
        </p:spPr>
        <p:txBody>
          <a:bodyPr/>
          <a:lstStyle/>
          <a:p>
            <a:r>
              <a:rPr lang="en-US" dirty="0"/>
              <a:t> </a:t>
            </a:r>
          </a:p>
        </p:txBody>
      </p:sp>
      <p:sp>
        <p:nvSpPr>
          <p:cNvPr id="3" name="Content Placeholder 2"/>
          <p:cNvSpPr>
            <a:spLocks noGrp="1"/>
          </p:cNvSpPr>
          <p:nvPr>
            <p:ph idx="1"/>
          </p:nvPr>
        </p:nvSpPr>
        <p:spPr>
          <a:xfrm>
            <a:off x="609600" y="762000"/>
            <a:ext cx="10972800" cy="5545574"/>
          </a:xfrm>
        </p:spPr>
        <p:txBody>
          <a:bodyPr>
            <a:normAutofit/>
          </a:bodyPr>
          <a:lstStyle/>
          <a:p>
            <a:pPr marL="0" indent="0" algn="r">
              <a:buNone/>
            </a:pPr>
            <a:endParaRPr lang="en-US" b="1" dirty="0"/>
          </a:p>
          <a:p>
            <a:pPr marL="0" indent="0" algn="r">
              <a:buNone/>
            </a:pPr>
            <a:endParaRPr lang="en-US" b="1" dirty="0"/>
          </a:p>
          <a:p>
            <a:pPr marL="0" indent="0" algn="r">
              <a:buNone/>
            </a:pPr>
            <a:r>
              <a:rPr lang="en-US" b="1" dirty="0"/>
              <a:t>Shelters of Hope: </a:t>
            </a:r>
          </a:p>
          <a:p>
            <a:pPr marL="0" indent="0" algn="r">
              <a:buNone/>
            </a:pPr>
            <a:r>
              <a:rPr lang="en-US" b="1" dirty="0"/>
              <a:t>Affordable Housing</a:t>
            </a:r>
          </a:p>
          <a:p>
            <a:pPr marL="0" indent="0">
              <a:buNone/>
            </a:pPr>
            <a:r>
              <a:rPr lang="en-US" sz="2000" b="1" dirty="0"/>
              <a:t>Who</a:t>
            </a:r>
            <a:r>
              <a:rPr lang="en-US" sz="2000" dirty="0"/>
              <a:t>: Individuals, Single Parents and Families. </a:t>
            </a:r>
          </a:p>
          <a:p>
            <a:pPr marL="0" indent="0">
              <a:buNone/>
            </a:pPr>
            <a:endParaRPr lang="en-US" sz="2000" dirty="0"/>
          </a:p>
          <a:p>
            <a:pPr marL="0" indent="0">
              <a:buNone/>
            </a:pPr>
            <a:r>
              <a:rPr lang="en-US" sz="2000" b="1" dirty="0"/>
              <a:t>What</a:t>
            </a:r>
            <a:r>
              <a:rPr lang="en-US" sz="2000" dirty="0"/>
              <a:t>: 9 income based affordable buildings to choose from between Hillsborough and Pinellas.</a:t>
            </a:r>
          </a:p>
          <a:p>
            <a:pPr marL="0" indent="0">
              <a:buNone/>
            </a:pPr>
            <a:endParaRPr lang="en-US" sz="2000" dirty="0"/>
          </a:p>
          <a:p>
            <a:pPr marL="0" indent="0">
              <a:buNone/>
            </a:pPr>
            <a:r>
              <a:rPr lang="en-US" sz="2000" b="1" dirty="0"/>
              <a:t>Waitlist</a:t>
            </a:r>
            <a:r>
              <a:rPr lang="en-US" sz="2000" dirty="0"/>
              <a:t>: Contact each site for their specific waitlist. </a:t>
            </a:r>
          </a:p>
          <a:p>
            <a:pPr marL="0" indent="0">
              <a:buNone/>
            </a:pPr>
            <a:endParaRPr lang="en-US" sz="2000" dirty="0"/>
          </a:p>
          <a:p>
            <a:pPr marL="0" indent="0">
              <a:buNone/>
            </a:pPr>
            <a:r>
              <a:rPr lang="en-US" sz="2000" b="1" dirty="0"/>
              <a:t>How</a:t>
            </a:r>
            <a:r>
              <a:rPr lang="en-US" sz="2000" dirty="0"/>
              <a:t>: View sites at this website below and contact each one directly. </a:t>
            </a:r>
          </a:p>
          <a:p>
            <a:pPr marL="0" indent="0" algn="ctr">
              <a:buNone/>
            </a:pPr>
            <a:endParaRPr lang="en-US" sz="2000" b="1" dirty="0">
              <a:solidFill>
                <a:schemeClr val="accent1"/>
              </a:solidFill>
            </a:endParaRPr>
          </a:p>
          <a:p>
            <a:pPr marL="0" indent="0" algn="ctr">
              <a:buNone/>
            </a:pPr>
            <a:r>
              <a:rPr lang="en-US" sz="2000" dirty="0">
                <a:hlinkClick r:id="rId3">
                  <a:extLst>
                    <a:ext uri="{A12FA001-AC4F-418D-AE19-62706E023703}">
                      <ahyp:hlinkClr xmlns:ahyp="http://schemas.microsoft.com/office/drawing/2018/hyperlinkcolor" val="tx"/>
                    </a:ext>
                  </a:extLst>
                </a:hlinkClick>
              </a:rPr>
              <a:t>https://www.ccdosp.org/affordable-housing/</a:t>
            </a:r>
            <a:r>
              <a:rPr lang="en-US" sz="2000" dirty="0"/>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6" name="Picture 5">
            <a:extLst>
              <a:ext uri="{FF2B5EF4-FFF2-40B4-BE49-F238E27FC236}">
                <a16:creationId xmlns:a16="http://schemas.microsoft.com/office/drawing/2014/main" id="{9C233DD7-F430-4B6E-8CE4-3B3066E502C6}"/>
              </a:ext>
            </a:extLst>
          </p:cNvPr>
          <p:cNvPicPr>
            <a:picLocks noChangeAspect="1"/>
          </p:cNvPicPr>
          <p:nvPr/>
        </p:nvPicPr>
        <p:blipFill>
          <a:blip r:embed="rId4"/>
          <a:stretch>
            <a:fillRect/>
          </a:stretch>
        </p:blipFill>
        <p:spPr>
          <a:xfrm>
            <a:off x="838200" y="98490"/>
            <a:ext cx="3333750" cy="1238250"/>
          </a:xfrm>
          <a:prstGeom prst="rect">
            <a:avLst/>
          </a:prstGeom>
        </p:spPr>
      </p:pic>
    </p:spTree>
    <p:extLst>
      <p:ext uri="{BB962C8B-B14F-4D97-AF65-F5344CB8AC3E}">
        <p14:creationId xmlns:p14="http://schemas.microsoft.com/office/powerpoint/2010/main" val="2403884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tx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09600" y="1600200"/>
            <a:ext cx="10972800" cy="4707374"/>
          </a:xfrm>
        </p:spPr>
        <p:txBody>
          <a:bodyPr>
            <a:normAutofit lnSpcReduction="10000"/>
          </a:bodyPr>
          <a:lstStyle/>
          <a:p>
            <a:pPr marL="0" indent="0" algn="ctr">
              <a:buNone/>
            </a:pPr>
            <a:r>
              <a:rPr lang="en-US" b="1" dirty="0"/>
              <a:t>Housing Assistance </a:t>
            </a:r>
          </a:p>
          <a:p>
            <a:pPr marL="0" indent="0">
              <a:buNone/>
            </a:pPr>
            <a:endParaRPr lang="en-US" dirty="0"/>
          </a:p>
          <a:p>
            <a:pPr marL="0" indent="0">
              <a:buNone/>
            </a:pPr>
            <a:r>
              <a:rPr lang="en-US" sz="2000" b="1" dirty="0"/>
              <a:t>Who</a:t>
            </a:r>
            <a:r>
              <a:rPr lang="en-US" sz="2000" dirty="0"/>
              <a:t>: Individual households, Must have HIB or AIDS </a:t>
            </a:r>
          </a:p>
          <a:p>
            <a:pPr marL="0" indent="0">
              <a:buNone/>
            </a:pPr>
            <a:endParaRPr lang="en-US" sz="2000" dirty="0"/>
          </a:p>
          <a:p>
            <a:pPr marL="0" indent="0">
              <a:buNone/>
            </a:pPr>
            <a:r>
              <a:rPr lang="en-US" sz="2000" b="1" dirty="0"/>
              <a:t>What</a:t>
            </a:r>
            <a:r>
              <a:rPr lang="en-US" sz="2000" dirty="0"/>
              <a:t>: Housing, Case Management, Up to 21 weeks of short-term rent/mortgage/utility assistance, Rapid Rehousing for those experiencing homelessness. </a:t>
            </a:r>
          </a:p>
          <a:p>
            <a:pPr marL="0" indent="0">
              <a:buNone/>
            </a:pPr>
            <a:endParaRPr lang="en-US" sz="2000" dirty="0"/>
          </a:p>
          <a:p>
            <a:pPr marL="0" indent="0">
              <a:buNone/>
            </a:pPr>
            <a:r>
              <a:rPr lang="en-US" sz="2000" b="1" dirty="0"/>
              <a:t>How</a:t>
            </a:r>
            <a:r>
              <a:rPr lang="en-US" sz="2000" dirty="0"/>
              <a:t>: Contact office at 813-237-3066</a:t>
            </a:r>
          </a:p>
          <a:p>
            <a:pPr marL="0" indent="0" algn="ctr">
              <a:buNone/>
            </a:pPr>
            <a:endParaRPr lang="en-US" sz="2000" b="1" dirty="0">
              <a:solidFill>
                <a:schemeClr val="accent1"/>
              </a:solidFill>
            </a:endParaRPr>
          </a:p>
          <a:p>
            <a:pPr marL="0" indent="0" algn="ctr">
              <a:buNone/>
            </a:pPr>
            <a:endParaRPr lang="en-US" sz="2000" b="1" dirty="0">
              <a:solidFill>
                <a:schemeClr val="accent1"/>
              </a:solidFill>
            </a:endParaRPr>
          </a:p>
          <a:p>
            <a:pPr marL="0" indent="0" algn="ctr">
              <a:buNone/>
            </a:pPr>
            <a:r>
              <a:rPr lang="en-US" sz="2000" b="1" dirty="0">
                <a:solidFill>
                  <a:schemeClr val="accent1"/>
                </a:solidFill>
              </a:rPr>
              <a:t>813-237-3066</a:t>
            </a:r>
          </a:p>
          <a:p>
            <a:pPr marL="0" indent="0" algn="ctr">
              <a:buNone/>
            </a:pPr>
            <a:r>
              <a:rPr lang="en-US" sz="2000" dirty="0"/>
              <a:t>https://myepic.org/housing-assistance/</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6" name="Picture 5">
            <a:extLst>
              <a:ext uri="{FF2B5EF4-FFF2-40B4-BE49-F238E27FC236}">
                <a16:creationId xmlns:a16="http://schemas.microsoft.com/office/drawing/2014/main" id="{78CD7710-C278-46E0-ACA4-F214032A3068}"/>
              </a:ext>
            </a:extLst>
          </p:cNvPr>
          <p:cNvPicPr>
            <a:picLocks noChangeAspect="1"/>
          </p:cNvPicPr>
          <p:nvPr/>
        </p:nvPicPr>
        <p:blipFill>
          <a:blip r:embed="rId3"/>
          <a:stretch>
            <a:fillRect/>
          </a:stretch>
        </p:blipFill>
        <p:spPr>
          <a:xfrm>
            <a:off x="1143000" y="300035"/>
            <a:ext cx="2195080" cy="1143000"/>
          </a:xfrm>
          <a:prstGeom prst="rect">
            <a:avLst/>
          </a:prstGeom>
        </p:spPr>
      </p:pic>
    </p:spTree>
    <p:extLst>
      <p:ext uri="{BB962C8B-B14F-4D97-AF65-F5344CB8AC3E}">
        <p14:creationId xmlns:p14="http://schemas.microsoft.com/office/powerpoint/2010/main" val="2249769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09600" y="381000"/>
            <a:ext cx="10972800" cy="5926574"/>
          </a:xfrm>
        </p:spPr>
        <p:txBody>
          <a:bodyPr>
            <a:normAutofit/>
          </a:bodyPr>
          <a:lstStyle/>
          <a:p>
            <a:pPr marL="0" indent="0" algn="r">
              <a:buNone/>
            </a:pPr>
            <a:endParaRPr lang="en-US" sz="2000" b="1" dirty="0"/>
          </a:p>
          <a:p>
            <a:pPr marL="0" indent="0" algn="r">
              <a:buNone/>
            </a:pPr>
            <a:endParaRPr lang="en-US" sz="2000" b="1" dirty="0"/>
          </a:p>
          <a:p>
            <a:pPr marL="0" indent="0" algn="r">
              <a:buNone/>
            </a:pPr>
            <a:r>
              <a:rPr lang="en-US" sz="2000" b="1" dirty="0"/>
              <a:t>Hillsborough Neighborhood Stabilization Program</a:t>
            </a:r>
          </a:p>
          <a:p>
            <a:pPr marL="0" indent="0" algn="ctr">
              <a:buNone/>
            </a:pPr>
            <a:endParaRPr lang="en-US" dirty="0"/>
          </a:p>
          <a:p>
            <a:pPr marL="0" indent="0" algn="ctr">
              <a:buNone/>
            </a:pPr>
            <a:endParaRPr lang="en-US" dirty="0"/>
          </a:p>
          <a:p>
            <a:pPr marL="0" indent="0">
              <a:buNone/>
            </a:pPr>
            <a:r>
              <a:rPr lang="en-US" sz="2000" b="1" dirty="0"/>
              <a:t>Who</a:t>
            </a:r>
            <a:r>
              <a:rPr lang="en-US" sz="2000" dirty="0"/>
              <a:t>: Individuals and families who fall within the income guidelines between 50%-120% of Area Median Income.</a:t>
            </a:r>
          </a:p>
          <a:p>
            <a:pPr marL="0" indent="0">
              <a:buNone/>
            </a:pPr>
            <a:endParaRPr lang="en-US" sz="2000" b="1" dirty="0"/>
          </a:p>
          <a:p>
            <a:pPr marL="0" indent="0">
              <a:buNone/>
            </a:pPr>
            <a:r>
              <a:rPr lang="en-US" sz="2000" b="1" dirty="0"/>
              <a:t>What</a:t>
            </a:r>
            <a:r>
              <a:rPr lang="en-US" sz="2000" dirty="0"/>
              <a:t>: Long term permanent housing. </a:t>
            </a:r>
          </a:p>
          <a:p>
            <a:pPr marL="0" indent="0">
              <a:buNone/>
            </a:pPr>
            <a:endParaRPr lang="en-US" sz="2000" dirty="0"/>
          </a:p>
          <a:p>
            <a:pPr marL="0" indent="0">
              <a:buNone/>
            </a:pPr>
            <a:r>
              <a:rPr lang="en-US" sz="2000" b="1" dirty="0"/>
              <a:t>How</a:t>
            </a:r>
            <a:r>
              <a:rPr lang="en-US" sz="2000" dirty="0"/>
              <a:t>: Call or email the contact information below</a:t>
            </a:r>
          </a:p>
          <a:p>
            <a:pPr marL="0" indent="0">
              <a:buNone/>
            </a:pPr>
            <a:endParaRPr lang="en-US" sz="2000" b="1" dirty="0">
              <a:solidFill>
                <a:schemeClr val="accent1"/>
              </a:solidFill>
            </a:endParaRPr>
          </a:p>
          <a:p>
            <a:pPr marL="0" indent="0" algn="ctr">
              <a:buNone/>
            </a:pPr>
            <a:r>
              <a:rPr lang="en-US" sz="2000" b="1" dirty="0">
                <a:solidFill>
                  <a:schemeClr val="accent1"/>
                </a:solidFill>
              </a:rPr>
              <a:t>813-418-7800</a:t>
            </a:r>
          </a:p>
          <a:p>
            <a:pPr marL="0" indent="0" algn="ctr">
              <a:buNone/>
            </a:pPr>
            <a:r>
              <a:rPr lang="en-US" sz="2000" b="1" dirty="0">
                <a:solidFill>
                  <a:schemeClr val="accent1"/>
                </a:solidFill>
                <a:hlinkClick r:id="rId3">
                  <a:extLst>
                    <a:ext uri="{A12FA001-AC4F-418D-AE19-62706E023703}">
                      <ahyp:hlinkClr xmlns:ahyp="http://schemas.microsoft.com/office/drawing/2018/hyperlinkcolor" val="tx"/>
                    </a:ext>
                  </a:extLst>
                </a:hlinkClick>
              </a:rPr>
              <a:t>Hillsboroughinfo@voa-fla.org</a:t>
            </a:r>
            <a:endParaRPr lang="en-US" sz="2000" b="1" dirty="0">
              <a:solidFill>
                <a:schemeClr val="accent1"/>
              </a:solidFill>
            </a:endParaRPr>
          </a:p>
          <a:p>
            <a:pPr marL="0" indent="0" algn="ctr">
              <a:buNone/>
            </a:pPr>
            <a:r>
              <a:rPr lang="en-US" sz="2000" dirty="0">
                <a:hlinkClick r:id="rId4">
                  <a:extLst>
                    <a:ext uri="{A12FA001-AC4F-418D-AE19-62706E023703}">
                      <ahyp:hlinkClr xmlns:ahyp="http://schemas.microsoft.com/office/drawing/2018/hyperlinkcolor" val="tx"/>
                    </a:ext>
                  </a:extLst>
                </a:hlinkClick>
              </a:rPr>
              <a:t>https://www.voa.org/housing_properties/hillsborough-nsp</a:t>
            </a:r>
            <a:r>
              <a:rPr lang="en-US" sz="2000" dirty="0"/>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6" name="Picture 5">
            <a:extLst>
              <a:ext uri="{FF2B5EF4-FFF2-40B4-BE49-F238E27FC236}">
                <a16:creationId xmlns:a16="http://schemas.microsoft.com/office/drawing/2014/main" id="{967F0B5C-8364-4A8F-8947-5AC76DF17F55}"/>
              </a:ext>
            </a:extLst>
          </p:cNvPr>
          <p:cNvPicPr>
            <a:picLocks noChangeAspect="1"/>
          </p:cNvPicPr>
          <p:nvPr/>
        </p:nvPicPr>
        <p:blipFill>
          <a:blip r:embed="rId5"/>
          <a:stretch>
            <a:fillRect/>
          </a:stretch>
        </p:blipFill>
        <p:spPr>
          <a:xfrm>
            <a:off x="619760" y="174167"/>
            <a:ext cx="3609975" cy="952500"/>
          </a:xfrm>
          <a:prstGeom prst="rect">
            <a:avLst/>
          </a:prstGeom>
        </p:spPr>
      </p:pic>
    </p:spTree>
    <p:extLst>
      <p:ext uri="{BB962C8B-B14F-4D97-AF65-F5344CB8AC3E}">
        <p14:creationId xmlns:p14="http://schemas.microsoft.com/office/powerpoint/2010/main" val="2507955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433647" y="470362"/>
            <a:ext cx="11324706" cy="5917276"/>
          </a:xfrm>
        </p:spPr>
        <p:txBody>
          <a:bodyPr>
            <a:normAutofit fontScale="92500" lnSpcReduction="20000"/>
          </a:bodyPr>
          <a:lstStyle/>
          <a:p>
            <a:pPr marL="0" indent="0" algn="r">
              <a:buNone/>
            </a:pPr>
            <a:r>
              <a:rPr lang="en-US" sz="2200" b="1" dirty="0"/>
              <a:t>Arbor Place Hillsborough Supportive Housing Program</a:t>
            </a:r>
          </a:p>
          <a:p>
            <a:pPr marL="0" indent="0" algn="r">
              <a:buNone/>
            </a:pPr>
            <a:r>
              <a:rPr lang="en-US" sz="2200" b="1" dirty="0"/>
              <a:t>Hillsborough VOA Living Center</a:t>
            </a:r>
          </a:p>
          <a:p>
            <a:pPr marL="0" indent="0" algn="r">
              <a:buNone/>
            </a:pPr>
            <a:r>
              <a:rPr lang="en-US" sz="2200" b="1" dirty="0"/>
              <a:t>Hillsborough VOA Living Center III</a:t>
            </a:r>
          </a:p>
          <a:p>
            <a:pPr marL="0" indent="0" algn="ctr">
              <a:buNone/>
            </a:pPr>
            <a:endParaRPr lang="en-US" dirty="0"/>
          </a:p>
          <a:p>
            <a:pPr marL="0" indent="0">
              <a:buNone/>
            </a:pPr>
            <a:r>
              <a:rPr lang="en-US" sz="2300" b="1" dirty="0"/>
              <a:t>Who</a:t>
            </a:r>
            <a:r>
              <a:rPr lang="en-US" sz="2300" dirty="0"/>
              <a:t>: Individuals and families, must be diagnosed with severe and persistent psychiatric disability, must self administer medication.</a:t>
            </a:r>
          </a:p>
          <a:p>
            <a:pPr marL="0" indent="0">
              <a:buNone/>
            </a:pPr>
            <a:endParaRPr lang="en-US" sz="2300" dirty="0"/>
          </a:p>
          <a:p>
            <a:pPr marL="0" indent="0">
              <a:buNone/>
            </a:pPr>
            <a:r>
              <a:rPr lang="en-US" sz="2300" b="1" dirty="0"/>
              <a:t>What</a:t>
            </a:r>
            <a:r>
              <a:rPr lang="en-US" sz="2300" dirty="0"/>
              <a:t>: Long term permanent housing. </a:t>
            </a:r>
          </a:p>
          <a:p>
            <a:pPr marL="0" indent="0">
              <a:buNone/>
            </a:pPr>
            <a:endParaRPr lang="en-US" sz="2300" dirty="0"/>
          </a:p>
          <a:p>
            <a:pPr marL="0" indent="0">
              <a:buNone/>
            </a:pPr>
            <a:r>
              <a:rPr lang="en-US" sz="2300" b="1" dirty="0"/>
              <a:t>Waitlist</a:t>
            </a:r>
            <a:r>
              <a:rPr lang="en-US" sz="2300" dirty="0"/>
              <a:t>: Based on each site.</a:t>
            </a:r>
          </a:p>
          <a:p>
            <a:pPr marL="0" indent="0">
              <a:buNone/>
            </a:pPr>
            <a:endParaRPr lang="en-US" sz="2300" dirty="0"/>
          </a:p>
          <a:p>
            <a:pPr marL="0" indent="0">
              <a:buNone/>
            </a:pPr>
            <a:r>
              <a:rPr lang="en-US" sz="2300" b="1" dirty="0"/>
              <a:t>How</a:t>
            </a:r>
            <a:r>
              <a:rPr lang="en-US" sz="2300" dirty="0"/>
              <a:t>: Call or email the contact information below.</a:t>
            </a:r>
          </a:p>
          <a:p>
            <a:pPr marL="0" indent="0">
              <a:buNone/>
            </a:pPr>
            <a:endParaRPr lang="en-US" sz="2000" b="1" dirty="0">
              <a:solidFill>
                <a:schemeClr val="accent1"/>
              </a:solidFill>
            </a:endParaRPr>
          </a:p>
          <a:p>
            <a:pPr marL="0" indent="0" algn="ctr">
              <a:buNone/>
            </a:pPr>
            <a:r>
              <a:rPr lang="en-US" sz="2000" b="1" dirty="0">
                <a:solidFill>
                  <a:schemeClr val="accent1"/>
                </a:solidFill>
              </a:rPr>
              <a:t>813-418-7800</a:t>
            </a:r>
          </a:p>
          <a:p>
            <a:pPr marL="0" indent="0" algn="ctr">
              <a:buNone/>
            </a:pPr>
            <a:r>
              <a:rPr lang="en-US" sz="2000" b="1" dirty="0">
                <a:solidFill>
                  <a:schemeClr val="accent1"/>
                </a:solidFill>
                <a:hlinkClick r:id="rId2">
                  <a:extLst>
                    <a:ext uri="{A12FA001-AC4F-418D-AE19-62706E023703}">
                      <ahyp:hlinkClr xmlns:ahyp="http://schemas.microsoft.com/office/drawing/2018/hyperlinkcolor" val="tx"/>
                    </a:ext>
                  </a:extLst>
                </a:hlinkClick>
              </a:rPr>
              <a:t>Hillsboroughinfo@voa-fla.org</a:t>
            </a:r>
            <a:endParaRPr lang="en-US" sz="2000" b="1" dirty="0">
              <a:solidFill>
                <a:schemeClr val="accent1"/>
              </a:solidFill>
            </a:endParaRPr>
          </a:p>
          <a:p>
            <a:pPr algn="ctr"/>
            <a:r>
              <a:rPr lang="en-US" sz="2000" dirty="0">
                <a:hlinkClick r:id="rId3">
                  <a:extLst>
                    <a:ext uri="{A12FA001-AC4F-418D-AE19-62706E023703}">
                      <ahyp:hlinkClr xmlns:ahyp="http://schemas.microsoft.com/office/drawing/2018/hyperlinkcolor" val="tx"/>
                    </a:ext>
                  </a:extLst>
                </a:hlinkClick>
              </a:rPr>
              <a:t>https://www.voa.org/housing_properties/arbor-place-hillsborough-supportive-housing-program</a:t>
            </a:r>
            <a:endParaRPr lang="en-US" sz="2000" dirty="0"/>
          </a:p>
          <a:p>
            <a:pPr algn="ctr"/>
            <a:r>
              <a:rPr lang="en-US" sz="2000" dirty="0">
                <a:hlinkClick r:id="rId4">
                  <a:extLst>
                    <a:ext uri="{A12FA001-AC4F-418D-AE19-62706E023703}">
                      <ahyp:hlinkClr xmlns:ahyp="http://schemas.microsoft.com/office/drawing/2018/hyperlinkcolor" val="tx"/>
                    </a:ext>
                  </a:extLst>
                </a:hlinkClick>
              </a:rPr>
              <a:t>https://www.voa.org/housing_properties/hillsborough-voa-living-center</a:t>
            </a:r>
            <a:r>
              <a:rPr lang="en-US" sz="2000" dirty="0"/>
              <a:t> </a:t>
            </a:r>
          </a:p>
          <a:p>
            <a:pPr algn="ctr"/>
            <a:r>
              <a:rPr lang="en-US" sz="2000" dirty="0">
                <a:hlinkClick r:id="rId5">
                  <a:extLst>
                    <a:ext uri="{A12FA001-AC4F-418D-AE19-62706E023703}">
                      <ahyp:hlinkClr xmlns:ahyp="http://schemas.microsoft.com/office/drawing/2018/hyperlinkcolor" val="tx"/>
                    </a:ext>
                  </a:extLst>
                </a:hlinkClick>
              </a:rPr>
              <a:t>https://www.voa.org/housing_properties/hillsborough-voa-living-center-three</a:t>
            </a:r>
            <a:r>
              <a:rPr lang="en-US" sz="2000" dirty="0"/>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6" name="Picture 5">
            <a:extLst>
              <a:ext uri="{FF2B5EF4-FFF2-40B4-BE49-F238E27FC236}">
                <a16:creationId xmlns:a16="http://schemas.microsoft.com/office/drawing/2014/main" id="{967F0B5C-8364-4A8F-8947-5AC76DF17F55}"/>
              </a:ext>
            </a:extLst>
          </p:cNvPr>
          <p:cNvPicPr>
            <a:picLocks noChangeAspect="1"/>
          </p:cNvPicPr>
          <p:nvPr/>
        </p:nvPicPr>
        <p:blipFill>
          <a:blip r:embed="rId6"/>
          <a:stretch>
            <a:fillRect/>
          </a:stretch>
        </p:blipFill>
        <p:spPr>
          <a:xfrm>
            <a:off x="619760" y="244825"/>
            <a:ext cx="3609975" cy="952500"/>
          </a:xfrm>
          <a:prstGeom prst="rect">
            <a:avLst/>
          </a:prstGeom>
        </p:spPr>
      </p:pic>
    </p:spTree>
    <p:extLst>
      <p:ext uri="{BB962C8B-B14F-4D97-AF65-F5344CB8AC3E}">
        <p14:creationId xmlns:p14="http://schemas.microsoft.com/office/powerpoint/2010/main" val="3172440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534616D-67FA-4C1C-B90C-5AAFDA806CCD}"/>
              </a:ext>
            </a:extLst>
          </p:cNvPr>
          <p:cNvSpPr/>
          <p:nvPr/>
        </p:nvSpPr>
        <p:spPr>
          <a:xfrm>
            <a:off x="476885" y="133588"/>
            <a:ext cx="11334115" cy="14027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885" y="-3824292"/>
            <a:ext cx="1584960" cy="300280"/>
          </a:xfrm>
          <a:solidFill>
            <a:schemeClr val="bg1"/>
          </a:solidFill>
        </p:spPr>
        <p:txBody>
          <a:bodyPr>
            <a:normAutofit fontScale="90000"/>
          </a:bodyPr>
          <a:lstStyle/>
          <a:p>
            <a:r>
              <a:rPr lang="en-US" dirty="0"/>
              <a:t> </a:t>
            </a:r>
          </a:p>
        </p:txBody>
      </p:sp>
      <p:sp>
        <p:nvSpPr>
          <p:cNvPr id="3" name="Content Placeholder 2"/>
          <p:cNvSpPr>
            <a:spLocks noGrp="1"/>
          </p:cNvSpPr>
          <p:nvPr>
            <p:ph idx="1"/>
          </p:nvPr>
        </p:nvSpPr>
        <p:spPr>
          <a:xfrm>
            <a:off x="609600" y="228600"/>
            <a:ext cx="10972800" cy="6078974"/>
          </a:xfrm>
        </p:spPr>
        <p:txBody>
          <a:bodyPr>
            <a:normAutofit fontScale="92500" lnSpcReduction="10000"/>
          </a:bodyPr>
          <a:lstStyle/>
          <a:p>
            <a:pPr marL="0" indent="0" algn="r">
              <a:buNone/>
            </a:pPr>
            <a:endParaRPr lang="en-US" b="1" dirty="0"/>
          </a:p>
          <a:p>
            <a:pPr marL="0" indent="0" algn="r">
              <a:buNone/>
            </a:pPr>
            <a:endParaRPr lang="en-US" b="1" dirty="0"/>
          </a:p>
          <a:p>
            <a:pPr marL="0" indent="0" algn="r">
              <a:buNone/>
            </a:pPr>
            <a:endParaRPr lang="en-US" b="1" dirty="0"/>
          </a:p>
          <a:p>
            <a:pPr marL="0" indent="0" algn="r">
              <a:buNone/>
            </a:pPr>
            <a:r>
              <a:rPr lang="en-US" b="1" dirty="0"/>
              <a:t>Trauma informed Community</a:t>
            </a:r>
          </a:p>
          <a:p>
            <a:pPr marL="0" indent="0" algn="r">
              <a:buNone/>
            </a:pPr>
            <a:endParaRPr lang="en-US" b="1" dirty="0"/>
          </a:p>
          <a:p>
            <a:r>
              <a:rPr lang="en-US" sz="2000" b="1" dirty="0"/>
              <a:t>Who</a:t>
            </a:r>
            <a:r>
              <a:rPr lang="en-US" sz="2000" dirty="0"/>
              <a:t>: Families who are raising children in foster care or who are kinship caregivers.</a:t>
            </a:r>
          </a:p>
          <a:p>
            <a:endParaRPr lang="en-US" sz="2000" dirty="0"/>
          </a:p>
          <a:p>
            <a:r>
              <a:rPr lang="en-US" sz="2000" b="1" dirty="0"/>
              <a:t>What</a:t>
            </a:r>
            <a:r>
              <a:rPr lang="en-US" sz="2000" dirty="0"/>
              <a:t>: Permanent Housing, Surrogate Grandparents, tutoring, classes, groups, activities, mentoring.</a:t>
            </a:r>
          </a:p>
          <a:p>
            <a:endParaRPr lang="en-US" sz="2000" dirty="0"/>
          </a:p>
          <a:p>
            <a:r>
              <a:rPr lang="en-US" sz="2000" b="1" dirty="0"/>
              <a:t>Waitlist</a:t>
            </a:r>
            <a:r>
              <a:rPr lang="en-US" sz="2000" dirty="0"/>
              <a:t>: Current waitlist unknown. </a:t>
            </a:r>
          </a:p>
          <a:p>
            <a:endParaRPr lang="en-US" sz="2000" dirty="0"/>
          </a:p>
          <a:p>
            <a:r>
              <a:rPr lang="en-US" sz="2000" b="1" dirty="0"/>
              <a:t>How</a:t>
            </a:r>
            <a:r>
              <a:rPr lang="en-US" sz="2000" dirty="0"/>
              <a:t>: Call or email below to schedule a tour, then the client will fill out an application to get on the waitlist.</a:t>
            </a:r>
          </a:p>
          <a:p>
            <a:endParaRPr lang="en-US" sz="2000" dirty="0"/>
          </a:p>
          <a:p>
            <a:pPr marL="0" indent="0" algn="ctr">
              <a:buNone/>
            </a:pPr>
            <a:r>
              <a:rPr lang="en-US" sz="2000" b="1" dirty="0">
                <a:solidFill>
                  <a:schemeClr val="accent1"/>
                </a:solidFill>
              </a:rPr>
              <a:t>813-304-0623</a:t>
            </a:r>
          </a:p>
          <a:p>
            <a:pPr marL="0" indent="0" algn="ctr">
              <a:buNone/>
            </a:pPr>
            <a:r>
              <a:rPr lang="en-US" sz="2000" b="1" dirty="0">
                <a:solidFill>
                  <a:schemeClr val="accent1"/>
                </a:solidFill>
              </a:rPr>
              <a:t>Natalie@newlifevillage.org</a:t>
            </a:r>
          </a:p>
          <a:p>
            <a:pPr marL="0" indent="0" algn="ctr">
              <a:buNone/>
            </a:pPr>
            <a:r>
              <a:rPr lang="en-US" sz="2000" dirty="0">
                <a:hlinkClick r:id="rId3">
                  <a:extLst>
                    <a:ext uri="{A12FA001-AC4F-418D-AE19-62706E023703}">
                      <ahyp:hlinkClr xmlns:ahyp="http://schemas.microsoft.com/office/drawing/2018/hyperlinkcolor" val="tx"/>
                    </a:ext>
                  </a:extLst>
                </a:hlinkClick>
              </a:rPr>
              <a:t>https://newlifevillage.org/</a:t>
            </a:r>
            <a:r>
              <a:rPr lang="en-US" sz="2000" dirty="0"/>
              <a:t> </a:t>
            </a:r>
            <a:endParaRPr lang="en-US" dirty="0"/>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1026" name="Picture 2" descr="New Life Village">
            <a:extLst>
              <a:ext uri="{FF2B5EF4-FFF2-40B4-BE49-F238E27FC236}">
                <a16:creationId xmlns:a16="http://schemas.microsoft.com/office/drawing/2014/main" id="{D0C9D131-C022-4E0A-95EE-8374659CF4B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5242" y="157340"/>
            <a:ext cx="2435886" cy="1474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819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09600" y="1066800"/>
            <a:ext cx="10972800" cy="5240774"/>
          </a:xfrm>
        </p:spPr>
        <p:txBody>
          <a:bodyPr>
            <a:normAutofit/>
          </a:bodyPr>
          <a:lstStyle/>
          <a:p>
            <a:pPr marL="0" indent="0" algn="r">
              <a:buNone/>
            </a:pPr>
            <a:endParaRPr lang="en-US" b="1" dirty="0"/>
          </a:p>
          <a:p>
            <a:pPr marL="0" indent="0" algn="r">
              <a:buNone/>
            </a:pPr>
            <a:endParaRPr lang="en-US" b="1" dirty="0"/>
          </a:p>
          <a:p>
            <a:pPr marL="0" indent="0" algn="r">
              <a:buNone/>
            </a:pPr>
            <a:r>
              <a:rPr lang="en-US" b="1" dirty="0"/>
              <a:t>Housing </a:t>
            </a:r>
          </a:p>
          <a:p>
            <a:pPr marL="0" indent="0">
              <a:buNone/>
            </a:pPr>
            <a:endParaRPr lang="en-US" sz="2000" b="1" dirty="0"/>
          </a:p>
          <a:p>
            <a:pPr marL="0" indent="0">
              <a:buNone/>
            </a:pPr>
            <a:r>
              <a:rPr lang="en-US" sz="2000" b="1" dirty="0"/>
              <a:t>Who</a:t>
            </a:r>
            <a:r>
              <a:rPr lang="en-US" sz="2000" dirty="0"/>
              <a:t>: Individuals, families, and US Veterans who have low, extremely low, or no income. </a:t>
            </a:r>
          </a:p>
          <a:p>
            <a:pPr marL="0" indent="0">
              <a:buNone/>
            </a:pPr>
            <a:endParaRPr lang="en-US" sz="2000" b="1" dirty="0"/>
          </a:p>
          <a:p>
            <a:pPr marL="0" indent="0">
              <a:buNone/>
            </a:pPr>
            <a:r>
              <a:rPr lang="en-US" sz="2000" b="1" dirty="0"/>
              <a:t>What</a:t>
            </a:r>
            <a:r>
              <a:rPr lang="en-US" sz="2000" dirty="0"/>
              <a:t>: Rapid rehousing (those within 30-90 days of homelessness)</a:t>
            </a:r>
          </a:p>
          <a:p>
            <a:pPr marL="0" indent="0">
              <a:buNone/>
            </a:pPr>
            <a:r>
              <a:rPr lang="en-US" sz="2000" dirty="0"/>
              <a:t> Permanent Supportive Housing (those who require supportive care)</a:t>
            </a:r>
          </a:p>
          <a:p>
            <a:pPr marL="0" indent="0">
              <a:buNone/>
            </a:pPr>
            <a:endParaRPr lang="en-US" sz="2000" dirty="0"/>
          </a:p>
          <a:p>
            <a:pPr marL="0" indent="0">
              <a:buNone/>
            </a:pPr>
            <a:r>
              <a:rPr lang="en-US" sz="2000" b="1" dirty="0"/>
              <a:t>How</a:t>
            </a:r>
            <a:r>
              <a:rPr lang="en-US" sz="2000" dirty="0"/>
              <a:t>: Follow link to see if meet the qualifications.</a:t>
            </a:r>
            <a:endParaRPr lang="en-US" sz="2000" b="1" dirty="0">
              <a:solidFill>
                <a:schemeClr val="accent1"/>
              </a:solidFill>
            </a:endParaRPr>
          </a:p>
          <a:p>
            <a:pPr marL="0" indent="0" algn="ctr">
              <a:buNone/>
            </a:pPr>
            <a:endParaRPr lang="en-US" sz="2000" b="1" dirty="0">
              <a:solidFill>
                <a:schemeClr val="accent1"/>
              </a:solidFill>
            </a:endParaRPr>
          </a:p>
          <a:p>
            <a:pPr marL="0" indent="0" algn="ctr">
              <a:buNone/>
            </a:pPr>
            <a:r>
              <a:rPr lang="en-US" sz="2000" b="1" dirty="0">
                <a:solidFill>
                  <a:schemeClr val="accent1"/>
                </a:solidFill>
              </a:rPr>
              <a:t>https://www.svdpsp.org/programs/housing/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8" name="Picture 7">
            <a:extLst>
              <a:ext uri="{FF2B5EF4-FFF2-40B4-BE49-F238E27FC236}">
                <a16:creationId xmlns:a16="http://schemas.microsoft.com/office/drawing/2014/main" id="{BCA6F825-9CBF-46EB-B109-34DC40867BA2}"/>
              </a:ext>
            </a:extLst>
          </p:cNvPr>
          <p:cNvPicPr>
            <a:picLocks noChangeAspect="1"/>
          </p:cNvPicPr>
          <p:nvPr/>
        </p:nvPicPr>
        <p:blipFill>
          <a:blip r:embed="rId3"/>
          <a:stretch>
            <a:fillRect/>
          </a:stretch>
        </p:blipFill>
        <p:spPr>
          <a:xfrm>
            <a:off x="586740" y="352424"/>
            <a:ext cx="5537848" cy="2076693"/>
          </a:xfrm>
          <a:prstGeom prst="rect">
            <a:avLst/>
          </a:prstGeom>
        </p:spPr>
      </p:pic>
    </p:spTree>
    <p:extLst>
      <p:ext uri="{BB962C8B-B14F-4D97-AF65-F5344CB8AC3E}">
        <p14:creationId xmlns:p14="http://schemas.microsoft.com/office/powerpoint/2010/main" val="189842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71200-0F1B-4D6D-BA46-F7B42D460BD1}"/>
              </a:ext>
            </a:extLst>
          </p:cNvPr>
          <p:cNvSpPr>
            <a:spLocks noGrp="1"/>
          </p:cNvSpPr>
          <p:nvPr>
            <p:ph type="ctrTitle"/>
          </p:nvPr>
        </p:nvSpPr>
        <p:spPr/>
        <p:txBody>
          <a:bodyPr/>
          <a:lstStyle/>
          <a:p>
            <a:r>
              <a:rPr lang="en-US" dirty="0"/>
              <a:t>Financial Resources</a:t>
            </a:r>
          </a:p>
        </p:txBody>
      </p:sp>
    </p:spTree>
    <p:extLst>
      <p:ext uri="{BB962C8B-B14F-4D97-AF65-F5344CB8AC3E}">
        <p14:creationId xmlns:p14="http://schemas.microsoft.com/office/powerpoint/2010/main" val="1721433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760" y="181094"/>
            <a:ext cx="10972800" cy="1143000"/>
          </a:xfrm>
          <a:solidFill>
            <a:schemeClr val="tx1"/>
          </a:solidFill>
        </p:spPr>
        <p:txBody>
          <a:bodyPr/>
          <a:lstStyle/>
          <a:p>
            <a:r>
              <a:rPr lang="en-US" dirty="0"/>
              <a:t> </a:t>
            </a:r>
          </a:p>
        </p:txBody>
      </p:sp>
      <p:sp>
        <p:nvSpPr>
          <p:cNvPr id="3" name="Content Placeholder 2"/>
          <p:cNvSpPr>
            <a:spLocks noGrp="1"/>
          </p:cNvSpPr>
          <p:nvPr>
            <p:ph idx="1"/>
          </p:nvPr>
        </p:nvSpPr>
        <p:spPr>
          <a:xfrm>
            <a:off x="609600" y="914400"/>
            <a:ext cx="10972800" cy="5393174"/>
          </a:xfrm>
        </p:spPr>
        <p:txBody>
          <a:bodyPr>
            <a:normAutofit/>
          </a:bodyPr>
          <a:lstStyle/>
          <a:p>
            <a:pPr marL="0" indent="0" algn="ctr">
              <a:buNone/>
            </a:pPr>
            <a:r>
              <a:rPr lang="en-US" b="1" dirty="0"/>
              <a:t>Assisted Housing (HUD or Section 8)</a:t>
            </a:r>
          </a:p>
          <a:p>
            <a:pPr marL="0" indent="0" algn="ctr">
              <a:buNone/>
            </a:pPr>
            <a:endParaRPr lang="en-US" b="1" dirty="0"/>
          </a:p>
          <a:p>
            <a:r>
              <a:rPr lang="en-US" sz="2000" b="1" dirty="0"/>
              <a:t>Who</a:t>
            </a:r>
            <a:r>
              <a:rPr lang="en-US" sz="2000" dirty="0"/>
              <a:t>: Florida renters who qualify based on income guidelines</a:t>
            </a:r>
          </a:p>
          <a:p>
            <a:endParaRPr lang="en-US" sz="2000" dirty="0"/>
          </a:p>
          <a:p>
            <a:r>
              <a:rPr lang="en-US" sz="2000" b="1" dirty="0"/>
              <a:t>What</a:t>
            </a:r>
            <a:r>
              <a:rPr lang="en-US" sz="2000" dirty="0"/>
              <a:t>: Relief for up to 15 months of unpaid rent or utility bills, as well as supports landlords and utilities on lost revenue. </a:t>
            </a:r>
          </a:p>
          <a:p>
            <a:endParaRPr lang="en-US" sz="2000" dirty="0"/>
          </a:p>
          <a:p>
            <a:r>
              <a:rPr lang="en-US" sz="2000" b="1" dirty="0"/>
              <a:t>Waitlist</a:t>
            </a:r>
            <a:r>
              <a:rPr lang="en-US" sz="2000" dirty="0"/>
              <a:t>: Applications closed as of 3/22/2022. Check the website below for when it may open. </a:t>
            </a:r>
          </a:p>
          <a:p>
            <a:endParaRPr lang="en-US" sz="2000" dirty="0"/>
          </a:p>
          <a:p>
            <a:r>
              <a:rPr lang="en-US" sz="2000" b="1" dirty="0"/>
              <a:t>How</a:t>
            </a:r>
            <a:r>
              <a:rPr lang="en-US" sz="2000" dirty="0"/>
              <a:t>: Clients must apply online when the applications are deemed open. </a:t>
            </a:r>
          </a:p>
          <a:p>
            <a:endParaRPr lang="en-US" sz="2000" dirty="0"/>
          </a:p>
          <a:p>
            <a:pPr marL="0" indent="0" algn="ctr">
              <a:buNone/>
            </a:pPr>
            <a:r>
              <a:rPr lang="en-US" sz="2000" b="1" dirty="0">
                <a:solidFill>
                  <a:schemeClr val="accent1"/>
                </a:solidFill>
              </a:rPr>
              <a:t>1-833-493-0594</a:t>
            </a:r>
          </a:p>
          <a:p>
            <a:pPr marL="0" indent="0" algn="ctr">
              <a:buNone/>
            </a:pPr>
            <a:r>
              <a:rPr lang="en-US" sz="2000" b="1" dirty="0">
                <a:solidFill>
                  <a:schemeClr val="accent1"/>
                </a:solidFill>
                <a:hlinkClick r:id="rId2">
                  <a:extLst>
                    <a:ext uri="{A12FA001-AC4F-418D-AE19-62706E023703}">
                      <ahyp:hlinkClr xmlns:ahyp="http://schemas.microsoft.com/office/drawing/2018/hyperlinkcolor" val="tx"/>
                    </a:ext>
                  </a:extLst>
                </a:hlinkClick>
              </a:rPr>
              <a:t>https://www.ourflorida.com/applicant-assistance/renters/</a:t>
            </a:r>
            <a:endParaRPr lang="en-US" sz="2000" b="1" dirty="0">
              <a:solidFill>
                <a:schemeClr val="accent1"/>
              </a:solidFill>
            </a:endParaRPr>
          </a:p>
          <a:p>
            <a:endParaRPr lang="en-US" dirty="0"/>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6" name="Picture 5">
            <a:extLst>
              <a:ext uri="{FF2B5EF4-FFF2-40B4-BE49-F238E27FC236}">
                <a16:creationId xmlns:a16="http://schemas.microsoft.com/office/drawing/2014/main" id="{8CC55CAA-05C7-497B-9C12-416170F928BD}"/>
              </a:ext>
            </a:extLst>
          </p:cNvPr>
          <p:cNvPicPr>
            <a:picLocks noChangeAspect="1"/>
          </p:cNvPicPr>
          <p:nvPr/>
        </p:nvPicPr>
        <p:blipFill>
          <a:blip r:embed="rId3"/>
          <a:stretch>
            <a:fillRect/>
          </a:stretch>
        </p:blipFill>
        <p:spPr>
          <a:xfrm>
            <a:off x="1143000" y="514469"/>
            <a:ext cx="2857500" cy="476250"/>
          </a:xfrm>
          <a:prstGeom prst="rect">
            <a:avLst/>
          </a:prstGeom>
        </p:spPr>
      </p:pic>
    </p:spTree>
    <p:extLst>
      <p:ext uri="{BB962C8B-B14F-4D97-AF65-F5344CB8AC3E}">
        <p14:creationId xmlns:p14="http://schemas.microsoft.com/office/powerpoint/2010/main" val="2380323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760" y="193740"/>
            <a:ext cx="10972800" cy="1143000"/>
          </a:xfrm>
          <a:solidFill>
            <a:schemeClr val="bg1"/>
          </a:solidFill>
          <a:ln>
            <a:solidFill>
              <a:schemeClr val="bg1"/>
            </a:solidFill>
          </a:ln>
        </p:spPr>
        <p:txBody>
          <a:bodyPr/>
          <a:lstStyle/>
          <a:p>
            <a:r>
              <a:rPr lang="en-US" dirty="0"/>
              <a:t> </a:t>
            </a:r>
          </a:p>
        </p:txBody>
      </p:sp>
      <p:sp>
        <p:nvSpPr>
          <p:cNvPr id="3" name="Content Placeholder 2"/>
          <p:cNvSpPr>
            <a:spLocks noGrp="1"/>
          </p:cNvSpPr>
          <p:nvPr>
            <p:ph idx="1"/>
          </p:nvPr>
        </p:nvSpPr>
        <p:spPr>
          <a:xfrm>
            <a:off x="619760" y="457200"/>
            <a:ext cx="11496040" cy="5883608"/>
          </a:xfrm>
        </p:spPr>
        <p:txBody>
          <a:bodyPr>
            <a:normAutofit fontScale="77500" lnSpcReduction="20000"/>
          </a:bodyPr>
          <a:lstStyle/>
          <a:p>
            <a:pPr marL="0" indent="0" algn="r">
              <a:buNone/>
            </a:pPr>
            <a:endParaRPr lang="en-US" sz="3400" b="1" dirty="0"/>
          </a:p>
          <a:p>
            <a:pPr marL="0" indent="0" algn="r">
              <a:buNone/>
            </a:pPr>
            <a:endParaRPr lang="en-US" sz="3400" b="1" dirty="0"/>
          </a:p>
          <a:p>
            <a:pPr marL="0" indent="0" algn="r">
              <a:buNone/>
            </a:pPr>
            <a:r>
              <a:rPr lang="en-US" sz="3400" b="1" dirty="0"/>
              <a:t>R3 Emergency Rental Assistance Program  </a:t>
            </a:r>
          </a:p>
          <a:p>
            <a:pPr marL="0" indent="0">
              <a:buNone/>
            </a:pPr>
            <a:endParaRPr lang="en-US" sz="2000" dirty="0"/>
          </a:p>
          <a:p>
            <a:pPr marL="0" indent="0">
              <a:buNone/>
            </a:pPr>
            <a:r>
              <a:rPr lang="en-US" sz="2300" b="1" dirty="0"/>
              <a:t>Who</a:t>
            </a:r>
            <a:r>
              <a:rPr lang="en-US" sz="2300" dirty="0"/>
              <a:t>: Hillsborough County and City of Tampa Residents  with an active lease that falls below the max annual income amount based on household size (disqualifier: renting a homesteaded property, be related to the landlord, or relocating)</a:t>
            </a:r>
          </a:p>
          <a:p>
            <a:pPr marL="0" indent="0">
              <a:buNone/>
            </a:pPr>
            <a:endParaRPr lang="en-US" sz="2300" dirty="0"/>
          </a:p>
          <a:p>
            <a:pPr marL="0" indent="0">
              <a:buNone/>
            </a:pPr>
            <a:r>
              <a:rPr lang="en-US" sz="2300" b="1" dirty="0"/>
              <a:t>What</a:t>
            </a:r>
            <a:r>
              <a:rPr lang="en-US" sz="2300" dirty="0"/>
              <a:t>: Financial assistance with rent, and TECO electric bills.  Either past due rent (up to 12 months with up to 3 months prospective rental payments) or Prospective Rent up to 3 months of future rent. </a:t>
            </a:r>
          </a:p>
          <a:p>
            <a:pPr marL="0" indent="0">
              <a:buNone/>
            </a:pPr>
            <a:endParaRPr lang="en-US" sz="2300" dirty="0"/>
          </a:p>
          <a:p>
            <a:pPr marL="0" indent="0">
              <a:buNone/>
            </a:pPr>
            <a:r>
              <a:rPr lang="en-US" sz="2300" b="1" dirty="0"/>
              <a:t>How</a:t>
            </a:r>
            <a:r>
              <a:rPr lang="en-US" sz="2300" dirty="0"/>
              <a:t>: Applicants must apply online. Applicants will need a valid Drivers License, copy of identifications for all minor household members, previous year’s federal income tax return, copy of an active lease, copy of latest past due TECO bill. </a:t>
            </a:r>
          </a:p>
          <a:p>
            <a:endParaRPr lang="en-US" sz="2300" dirty="0"/>
          </a:p>
          <a:p>
            <a:pPr marL="0" indent="0" algn="ctr">
              <a:buNone/>
            </a:pPr>
            <a:r>
              <a:rPr lang="en-US" sz="2300" b="1" dirty="0">
                <a:solidFill>
                  <a:schemeClr val="accent1"/>
                </a:solidFill>
              </a:rPr>
              <a:t>1-866-375-9114</a:t>
            </a:r>
          </a:p>
          <a:p>
            <a:pPr marL="0" indent="0" algn="ctr">
              <a:buNone/>
            </a:pPr>
            <a:r>
              <a:rPr lang="en-US" sz="2300" b="1" dirty="0">
                <a:solidFill>
                  <a:schemeClr val="accent1"/>
                </a:solidFill>
                <a:hlinkClick r:id="rId3">
                  <a:extLst>
                    <a:ext uri="{A12FA001-AC4F-418D-AE19-62706E023703}">
                      <ahyp:hlinkClr xmlns:ahyp="http://schemas.microsoft.com/office/drawing/2018/hyperlinkcolor" val="tx"/>
                    </a:ext>
                  </a:extLst>
                </a:hlinkClick>
              </a:rPr>
              <a:t>https://r3.hcflgov.net/</a:t>
            </a:r>
            <a:r>
              <a:rPr lang="en-US" sz="2300" b="1" dirty="0">
                <a:solidFill>
                  <a:schemeClr val="accent1"/>
                </a:solidFill>
              </a:rPr>
              <a:t> </a:t>
            </a:r>
          </a:p>
          <a:p>
            <a:pPr marL="0" indent="0" algn="ctr">
              <a:buNone/>
            </a:pPr>
            <a:r>
              <a:rPr lang="en-US" sz="2300" dirty="0">
                <a:hlinkClick r:id="rId4">
                  <a:extLst>
                    <a:ext uri="{A12FA001-AC4F-418D-AE19-62706E023703}">
                      <ahyp:hlinkClr xmlns:ahyp="http://schemas.microsoft.com/office/drawing/2018/hyperlinkcolor" val="tx"/>
                    </a:ext>
                  </a:extLst>
                </a:hlinkClick>
              </a:rPr>
              <a:t>https://www.hillsboroughcounty.org/en/residents/public-safety/covid-19-financial-assistance/r3-program</a:t>
            </a:r>
            <a:r>
              <a:rPr lang="en-US" sz="2300" dirty="0"/>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7" name="Picture 6">
            <a:extLst>
              <a:ext uri="{FF2B5EF4-FFF2-40B4-BE49-F238E27FC236}">
                <a16:creationId xmlns:a16="http://schemas.microsoft.com/office/drawing/2014/main" id="{E250A2E2-F258-41E3-8964-F97B568447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60" y="131411"/>
            <a:ext cx="2997524" cy="985100"/>
          </a:xfrm>
          <a:prstGeom prst="rect">
            <a:avLst/>
          </a:prstGeom>
        </p:spPr>
      </p:pic>
    </p:spTree>
    <p:extLst>
      <p:ext uri="{BB962C8B-B14F-4D97-AF65-F5344CB8AC3E}">
        <p14:creationId xmlns:p14="http://schemas.microsoft.com/office/powerpoint/2010/main" val="3831011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760" y="181094"/>
            <a:ext cx="10972800" cy="1143000"/>
          </a:xfrm>
          <a:solidFill>
            <a:schemeClr val="bg1"/>
          </a:solidFill>
        </p:spPr>
        <p:txBody>
          <a:bodyPr/>
          <a:lstStyle/>
          <a:p>
            <a:r>
              <a:rPr lang="en-US" dirty="0"/>
              <a:t> </a:t>
            </a:r>
          </a:p>
        </p:txBody>
      </p:sp>
      <p:sp>
        <p:nvSpPr>
          <p:cNvPr id="3" name="Content Placeholder 2"/>
          <p:cNvSpPr>
            <a:spLocks noGrp="1"/>
          </p:cNvSpPr>
          <p:nvPr>
            <p:ph idx="1"/>
          </p:nvPr>
        </p:nvSpPr>
        <p:spPr>
          <a:xfrm>
            <a:off x="609600" y="914400"/>
            <a:ext cx="10972800" cy="5393174"/>
          </a:xfrm>
        </p:spPr>
        <p:txBody>
          <a:bodyPr>
            <a:normAutofit fontScale="92500" lnSpcReduction="10000"/>
          </a:bodyPr>
          <a:lstStyle/>
          <a:p>
            <a:pPr marL="0" indent="0" algn="r">
              <a:buNone/>
            </a:pPr>
            <a:r>
              <a:rPr lang="en-US" b="1" dirty="0"/>
              <a:t>Assisted Housing (HUD or Section 8)</a:t>
            </a:r>
          </a:p>
          <a:p>
            <a:pPr marL="0" indent="0" algn="ctr">
              <a:buNone/>
            </a:pPr>
            <a:endParaRPr lang="en-US" b="1" dirty="0"/>
          </a:p>
          <a:p>
            <a:r>
              <a:rPr lang="en-US" sz="2000" b="1" dirty="0"/>
              <a:t>Who</a:t>
            </a:r>
            <a:r>
              <a:rPr lang="en-US" sz="2000" dirty="0"/>
              <a:t>: Families and individuals who qualify based on income guidelines.</a:t>
            </a:r>
          </a:p>
          <a:p>
            <a:endParaRPr lang="en-US" sz="2000" dirty="0"/>
          </a:p>
          <a:p>
            <a:r>
              <a:rPr lang="en-US" sz="2000" b="1" dirty="0"/>
              <a:t>What</a:t>
            </a:r>
            <a:r>
              <a:rPr lang="en-US" sz="2000" dirty="0"/>
              <a:t>: Payment of 60-70% of monthly rent directly to landlords, families responsible for 30-40% of rent. The type of unit the family qualifies for is based on the structure of the  family. </a:t>
            </a:r>
          </a:p>
          <a:p>
            <a:endParaRPr lang="en-US" sz="2000" dirty="0"/>
          </a:p>
          <a:p>
            <a:r>
              <a:rPr lang="en-US" sz="2000" b="1" dirty="0"/>
              <a:t>Waitlist</a:t>
            </a:r>
            <a:r>
              <a:rPr lang="en-US" sz="2000" dirty="0"/>
              <a:t>: Applications closed as of 3/22/2022. Check the website below for when it may open. </a:t>
            </a:r>
          </a:p>
          <a:p>
            <a:endParaRPr lang="en-US" sz="2000" dirty="0"/>
          </a:p>
          <a:p>
            <a:r>
              <a:rPr lang="en-US" sz="2000" b="1" dirty="0"/>
              <a:t>How</a:t>
            </a:r>
            <a:r>
              <a:rPr lang="en-US" sz="2000" dirty="0"/>
              <a:t>: Clients must apply online when the applications are deemed open. </a:t>
            </a:r>
          </a:p>
          <a:p>
            <a:endParaRPr lang="en-US" sz="2000" dirty="0"/>
          </a:p>
          <a:p>
            <a:pPr marL="0" indent="0" algn="ctr">
              <a:buNone/>
            </a:pPr>
            <a:r>
              <a:rPr lang="en-US" sz="2000" b="1" dirty="0">
                <a:solidFill>
                  <a:schemeClr val="accent1"/>
                </a:solidFill>
              </a:rPr>
              <a:t>813-253-0551</a:t>
            </a:r>
          </a:p>
          <a:p>
            <a:pPr marL="0" indent="0" algn="ctr">
              <a:buNone/>
            </a:pPr>
            <a:r>
              <a:rPr lang="en-US" sz="2000" b="1" dirty="0">
                <a:solidFill>
                  <a:schemeClr val="accent1"/>
                </a:solidFill>
                <a:hlinkClick r:id="rId2">
                  <a:extLst>
                    <a:ext uri="{A12FA001-AC4F-418D-AE19-62706E023703}">
                      <ahyp:hlinkClr xmlns:ahyp="http://schemas.microsoft.com/office/drawing/2018/hyperlinkcolor" val="tx"/>
                    </a:ext>
                  </a:extLst>
                </a:hlinkClick>
              </a:rPr>
              <a:t>https://portal.thafl.com/Account/Login.aspx?ReturnUrl=%2fClients%2fHousingApp%2fhousingApplication.aspx</a:t>
            </a:r>
            <a:endParaRPr lang="en-US" sz="2000" b="1" dirty="0">
              <a:solidFill>
                <a:schemeClr val="accent1"/>
              </a:solidFill>
            </a:endParaRPr>
          </a:p>
          <a:p>
            <a:pPr marL="0" indent="0" algn="ctr">
              <a:buNone/>
            </a:pPr>
            <a:r>
              <a:rPr lang="en-US" sz="2000" dirty="0">
                <a:hlinkClick r:id="rId3">
                  <a:extLst>
                    <a:ext uri="{A12FA001-AC4F-418D-AE19-62706E023703}">
                      <ahyp:hlinkClr xmlns:ahyp="http://schemas.microsoft.com/office/drawing/2018/hyperlinkcolor" val="tx"/>
                    </a:ext>
                  </a:extLst>
                </a:hlinkClick>
              </a:rPr>
              <a:t>http://www.thafl.com/Departments/Assisted-Housing/Default.aspx</a:t>
            </a:r>
            <a:r>
              <a:rPr lang="en-US" sz="2000" dirty="0"/>
              <a:t> </a:t>
            </a:r>
          </a:p>
          <a:p>
            <a:endParaRPr lang="en-US" dirty="0"/>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7" name="Picture 6">
            <a:extLst>
              <a:ext uri="{FF2B5EF4-FFF2-40B4-BE49-F238E27FC236}">
                <a16:creationId xmlns:a16="http://schemas.microsoft.com/office/drawing/2014/main" id="{F339D7A7-FDB7-4D61-A460-ACDB18084AFB}"/>
              </a:ext>
            </a:extLst>
          </p:cNvPr>
          <p:cNvPicPr>
            <a:picLocks noChangeAspect="1"/>
          </p:cNvPicPr>
          <p:nvPr/>
        </p:nvPicPr>
        <p:blipFill>
          <a:blip r:embed="rId4"/>
          <a:stretch>
            <a:fillRect/>
          </a:stretch>
        </p:blipFill>
        <p:spPr>
          <a:xfrm>
            <a:off x="1143000" y="139530"/>
            <a:ext cx="2656841" cy="1272290"/>
          </a:xfrm>
          <a:prstGeom prst="rect">
            <a:avLst/>
          </a:prstGeom>
        </p:spPr>
      </p:pic>
    </p:spTree>
    <p:extLst>
      <p:ext uri="{BB962C8B-B14F-4D97-AF65-F5344CB8AC3E}">
        <p14:creationId xmlns:p14="http://schemas.microsoft.com/office/powerpoint/2010/main" val="233999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760" y="193740"/>
            <a:ext cx="10972800" cy="1143000"/>
          </a:xfrm>
          <a:solidFill>
            <a:schemeClr val="bg1"/>
          </a:solidFill>
          <a:ln>
            <a:solidFill>
              <a:schemeClr val="bg1"/>
            </a:solidFill>
          </a:ln>
        </p:spPr>
        <p:txBody>
          <a:bodyPr/>
          <a:lstStyle/>
          <a:p>
            <a:r>
              <a:rPr lang="en-US" dirty="0"/>
              <a:t> </a:t>
            </a:r>
          </a:p>
        </p:txBody>
      </p:sp>
      <p:sp>
        <p:nvSpPr>
          <p:cNvPr id="3" name="Content Placeholder 2"/>
          <p:cNvSpPr>
            <a:spLocks noGrp="1"/>
          </p:cNvSpPr>
          <p:nvPr>
            <p:ph idx="1"/>
          </p:nvPr>
        </p:nvSpPr>
        <p:spPr>
          <a:xfrm>
            <a:off x="609600" y="762000"/>
            <a:ext cx="10972800" cy="5545574"/>
          </a:xfrm>
        </p:spPr>
        <p:txBody>
          <a:bodyPr>
            <a:normAutofit fontScale="92500" lnSpcReduction="10000"/>
          </a:bodyPr>
          <a:lstStyle/>
          <a:p>
            <a:pPr marL="0" indent="0" algn="r">
              <a:buNone/>
            </a:pPr>
            <a:endParaRPr lang="en-US" b="1" dirty="0"/>
          </a:p>
          <a:p>
            <a:pPr marL="0" indent="0" algn="r">
              <a:buNone/>
            </a:pPr>
            <a:r>
              <a:rPr lang="en-US" b="1" dirty="0"/>
              <a:t>Financial Assistance </a:t>
            </a:r>
          </a:p>
          <a:p>
            <a:pPr marL="0" indent="0">
              <a:buNone/>
            </a:pPr>
            <a:endParaRPr lang="en-US" dirty="0"/>
          </a:p>
          <a:p>
            <a:pPr marL="0" indent="0">
              <a:buNone/>
            </a:pPr>
            <a:r>
              <a:rPr lang="en-US" sz="2000" b="1" dirty="0"/>
              <a:t>Who</a:t>
            </a:r>
            <a:r>
              <a:rPr lang="en-US" sz="2000" dirty="0"/>
              <a:t>: Any individual or family in need of financial assistance during COVID-19.</a:t>
            </a:r>
          </a:p>
          <a:p>
            <a:pPr marL="0" indent="0">
              <a:buNone/>
            </a:pPr>
            <a:endParaRPr lang="en-US" sz="2000" dirty="0"/>
          </a:p>
          <a:p>
            <a:pPr marL="0" indent="0">
              <a:buNone/>
            </a:pPr>
            <a:r>
              <a:rPr lang="en-US" sz="2000" b="1" dirty="0"/>
              <a:t>What</a:t>
            </a:r>
            <a:r>
              <a:rPr lang="en-US" sz="2000" dirty="0"/>
              <a:t>: Financial assistance with rent, mortgage, and utilities. </a:t>
            </a:r>
          </a:p>
          <a:p>
            <a:pPr marL="0" indent="0">
              <a:buNone/>
            </a:pPr>
            <a:endParaRPr lang="en-US" sz="2000" dirty="0"/>
          </a:p>
          <a:p>
            <a:pPr marL="0" indent="0">
              <a:buNone/>
            </a:pPr>
            <a:r>
              <a:rPr lang="en-US" sz="2000" b="1" dirty="0"/>
              <a:t>Waitlist</a:t>
            </a:r>
            <a:r>
              <a:rPr lang="en-US" sz="2000" dirty="0"/>
              <a:t>: First-Come-First-Serve, and individuals can only apply once.</a:t>
            </a:r>
          </a:p>
          <a:p>
            <a:pPr marL="0" indent="0">
              <a:buNone/>
            </a:pPr>
            <a:endParaRPr lang="en-US" sz="2000" dirty="0"/>
          </a:p>
          <a:p>
            <a:pPr marL="0" indent="0">
              <a:buNone/>
            </a:pPr>
            <a:r>
              <a:rPr lang="en-US" sz="2000" b="1" dirty="0"/>
              <a:t>How</a:t>
            </a:r>
            <a:r>
              <a:rPr lang="en-US" sz="2000" dirty="0"/>
              <a:t>: Applicants must apply online at the website below or call the phone number. Applicants will need proof of financial hardship, including loss of employment, furlough, reduction of hours, approved unemployment applications, and required medical quarantine. Must also complete orientation on M,W, TH or F (930am or 330pm)</a:t>
            </a:r>
          </a:p>
          <a:p>
            <a:endParaRPr lang="en-US" sz="2000" dirty="0"/>
          </a:p>
          <a:p>
            <a:pPr marL="0" indent="0" algn="ctr">
              <a:buNone/>
            </a:pPr>
            <a:r>
              <a:rPr lang="en-US" sz="2000" b="1" dirty="0">
                <a:solidFill>
                  <a:schemeClr val="accent1"/>
                </a:solidFill>
              </a:rPr>
              <a:t>813-209-1200</a:t>
            </a:r>
          </a:p>
          <a:p>
            <a:pPr marL="0" indent="0" algn="ctr">
              <a:buNone/>
            </a:pPr>
            <a:r>
              <a:rPr lang="en-US" sz="2000" b="1" dirty="0">
                <a:solidFill>
                  <a:schemeClr val="accent1"/>
                </a:solidFill>
                <a:hlinkClick r:id="rId3">
                  <a:extLst>
                    <a:ext uri="{A12FA001-AC4F-418D-AE19-62706E023703}">
                      <ahyp:hlinkClr xmlns:ahyp="http://schemas.microsoft.com/office/drawing/2018/hyperlinkcolor" val="tx"/>
                    </a:ext>
                  </a:extLst>
                </a:hlinkClick>
              </a:rPr>
              <a:t>https://www.metromin.org/get-help/#residential-assistance</a:t>
            </a:r>
            <a:r>
              <a:rPr lang="en-US" sz="2000" b="1" dirty="0">
                <a:solidFill>
                  <a:schemeClr val="accent1"/>
                </a:solidFill>
              </a:rPr>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8" name="Picture 7">
            <a:extLst>
              <a:ext uri="{FF2B5EF4-FFF2-40B4-BE49-F238E27FC236}">
                <a16:creationId xmlns:a16="http://schemas.microsoft.com/office/drawing/2014/main" id="{3A60414B-0DEE-46EC-9875-7236370627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8390" y="228600"/>
            <a:ext cx="3395050" cy="1143000"/>
          </a:xfrm>
          <a:prstGeom prst="rect">
            <a:avLst/>
          </a:prstGeom>
        </p:spPr>
      </p:pic>
    </p:spTree>
    <p:extLst>
      <p:ext uri="{BB962C8B-B14F-4D97-AF65-F5344CB8AC3E}">
        <p14:creationId xmlns:p14="http://schemas.microsoft.com/office/powerpoint/2010/main" val="3603807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D2AA264-BB14-4610-A58A-2B29FE878194}"/>
              </a:ext>
            </a:extLst>
          </p:cNvPr>
          <p:cNvSpPr>
            <a:spLocks noGrp="1"/>
          </p:cNvSpPr>
          <p:nvPr>
            <p:ph type="title"/>
          </p:nvPr>
        </p:nvSpPr>
        <p:spPr>
          <a:xfrm>
            <a:off x="609600" y="135374"/>
            <a:ext cx="10972800" cy="1143000"/>
          </a:xfrm>
          <a:solidFill>
            <a:schemeClr val="bg1"/>
          </a:solidFill>
        </p:spPr>
        <p:txBody>
          <a:bodyPr/>
          <a:lstStyle/>
          <a:p>
            <a:r>
              <a:rPr lang="en-US" dirty="0"/>
              <a:t> </a:t>
            </a:r>
          </a:p>
        </p:txBody>
      </p:sp>
      <p:sp>
        <p:nvSpPr>
          <p:cNvPr id="3" name="Content Placeholder 2"/>
          <p:cNvSpPr>
            <a:spLocks noGrp="1"/>
          </p:cNvSpPr>
          <p:nvPr>
            <p:ph idx="1"/>
          </p:nvPr>
        </p:nvSpPr>
        <p:spPr>
          <a:xfrm>
            <a:off x="609600" y="762000"/>
            <a:ext cx="10972800" cy="5545574"/>
          </a:xfrm>
        </p:spPr>
        <p:txBody>
          <a:bodyPr>
            <a:normAutofit fontScale="92500" lnSpcReduction="10000"/>
          </a:bodyPr>
          <a:lstStyle/>
          <a:p>
            <a:pPr marL="0" indent="0" algn="r">
              <a:buNone/>
            </a:pPr>
            <a:endParaRPr lang="en-US" b="1" dirty="0"/>
          </a:p>
          <a:p>
            <a:pPr marL="0" indent="0" algn="r">
              <a:buNone/>
            </a:pPr>
            <a:r>
              <a:rPr lang="en-US" b="1" dirty="0"/>
              <a:t>Low Income Home Energy Assistance Program</a:t>
            </a:r>
          </a:p>
          <a:p>
            <a:pPr marL="0" indent="0">
              <a:buNone/>
            </a:pPr>
            <a:endParaRPr lang="en-US" dirty="0"/>
          </a:p>
          <a:p>
            <a:pPr marL="0" indent="0">
              <a:buNone/>
            </a:pPr>
            <a:r>
              <a:rPr lang="en-US" sz="2000" b="1" dirty="0"/>
              <a:t>Who</a:t>
            </a:r>
            <a:r>
              <a:rPr lang="en-US" sz="2000" dirty="0"/>
              <a:t>: Citizen or alien resident eligible for federal benefits that lives in Hillsborough County</a:t>
            </a:r>
          </a:p>
          <a:p>
            <a:pPr marL="0" indent="0">
              <a:buNone/>
            </a:pPr>
            <a:endParaRPr lang="en-US" sz="2000" dirty="0"/>
          </a:p>
          <a:p>
            <a:pPr marL="0" indent="0">
              <a:buNone/>
            </a:pPr>
            <a:r>
              <a:rPr lang="en-US" sz="2000" b="1" dirty="0"/>
              <a:t>What</a:t>
            </a:r>
            <a:r>
              <a:rPr lang="en-US" sz="2000" dirty="0"/>
              <a:t>:. Help paying an energy/electric bill. </a:t>
            </a:r>
          </a:p>
          <a:p>
            <a:pPr marL="0" indent="0">
              <a:buNone/>
            </a:pPr>
            <a:r>
              <a:rPr lang="en-US" sz="2000" dirty="0"/>
              <a:t> </a:t>
            </a:r>
          </a:p>
          <a:p>
            <a:pPr marL="0" indent="0">
              <a:buNone/>
            </a:pPr>
            <a:r>
              <a:rPr lang="en-US" sz="2000" b="1" dirty="0"/>
              <a:t>Waitlist</a:t>
            </a:r>
            <a:r>
              <a:rPr lang="en-US" sz="2000" dirty="0"/>
              <a:t>: As funds are available. </a:t>
            </a:r>
          </a:p>
          <a:p>
            <a:pPr marL="0" indent="0">
              <a:buNone/>
            </a:pPr>
            <a:endParaRPr lang="en-US" sz="2000" dirty="0"/>
          </a:p>
          <a:p>
            <a:pPr marL="0" indent="0">
              <a:buNone/>
            </a:pPr>
            <a:r>
              <a:rPr lang="en-US" sz="2000" b="1" dirty="0"/>
              <a:t>How</a:t>
            </a:r>
            <a:r>
              <a:rPr lang="en-US" sz="2000" dirty="0"/>
              <a:t>: Call the number below to make an appointment. A list of documents will be required and are listed at the website below.</a:t>
            </a:r>
          </a:p>
          <a:p>
            <a:pPr marL="0" indent="0" algn="ctr">
              <a:buNone/>
            </a:pPr>
            <a:endParaRPr lang="en-US" sz="2000" b="1" dirty="0">
              <a:solidFill>
                <a:schemeClr val="accent1"/>
              </a:solidFill>
            </a:endParaRPr>
          </a:p>
          <a:p>
            <a:pPr marL="0" indent="0" algn="ctr">
              <a:buNone/>
            </a:pPr>
            <a:endParaRPr lang="en-US" sz="2000" b="1" dirty="0">
              <a:solidFill>
                <a:schemeClr val="accent1"/>
              </a:solidFill>
            </a:endParaRPr>
          </a:p>
          <a:p>
            <a:pPr marL="0" indent="0" algn="ctr">
              <a:buNone/>
            </a:pPr>
            <a:r>
              <a:rPr lang="en-US" sz="2000" b="1" dirty="0">
                <a:solidFill>
                  <a:schemeClr val="accent1"/>
                </a:solidFill>
              </a:rPr>
              <a:t>813-272-5220</a:t>
            </a:r>
          </a:p>
          <a:p>
            <a:pPr marL="0" indent="0" algn="ctr">
              <a:buNone/>
            </a:pPr>
            <a:r>
              <a:rPr lang="en-US" sz="2000" dirty="0"/>
              <a:t>https://www.hillsboroughcounty.org/en/residents/social-services/financial-assistance/action-folder/apply-for-energy-assistance</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12" name="Picture 11">
            <a:extLst>
              <a:ext uri="{FF2B5EF4-FFF2-40B4-BE49-F238E27FC236}">
                <a16:creationId xmlns:a16="http://schemas.microsoft.com/office/drawing/2014/main" id="{D32C7F58-890E-4034-A1DE-ED7F03B9E9C4}"/>
              </a:ext>
            </a:extLst>
          </p:cNvPr>
          <p:cNvPicPr>
            <a:picLocks noChangeAspect="1"/>
          </p:cNvPicPr>
          <p:nvPr/>
        </p:nvPicPr>
        <p:blipFill>
          <a:blip r:embed="rId3"/>
          <a:stretch>
            <a:fillRect/>
          </a:stretch>
        </p:blipFill>
        <p:spPr>
          <a:xfrm>
            <a:off x="635000" y="271229"/>
            <a:ext cx="2993395" cy="981541"/>
          </a:xfrm>
          <a:prstGeom prst="rect">
            <a:avLst/>
          </a:prstGeom>
        </p:spPr>
      </p:pic>
    </p:spTree>
    <p:extLst>
      <p:ext uri="{BB962C8B-B14F-4D97-AF65-F5344CB8AC3E}">
        <p14:creationId xmlns:p14="http://schemas.microsoft.com/office/powerpoint/2010/main" val="410674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sp>
        <p:nvSpPr>
          <p:cNvPr id="6" name="Title 5">
            <a:extLst>
              <a:ext uri="{FF2B5EF4-FFF2-40B4-BE49-F238E27FC236}">
                <a16:creationId xmlns:a16="http://schemas.microsoft.com/office/drawing/2014/main" id="{98A93D87-BF50-4014-B502-CAC71BFC1E8C}"/>
              </a:ext>
            </a:extLst>
          </p:cNvPr>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81094"/>
            <a:ext cx="11160045" cy="6126480"/>
          </a:xfrm>
          <a:solidFill>
            <a:schemeClr val="bg1"/>
          </a:solidFill>
        </p:spPr>
        <p:txBody>
          <a:bodyPr>
            <a:normAutofit fontScale="92500" lnSpcReduction="20000"/>
          </a:bodyPr>
          <a:lstStyle/>
          <a:p>
            <a:pPr marL="0" indent="0" algn="r">
              <a:buNone/>
            </a:pPr>
            <a:endParaRPr lang="en-US" sz="3400" b="1" dirty="0"/>
          </a:p>
          <a:p>
            <a:pPr marL="0" indent="0" algn="r">
              <a:buNone/>
            </a:pPr>
            <a:endParaRPr lang="en-US" sz="3400" b="1" dirty="0"/>
          </a:p>
          <a:p>
            <a:pPr marL="0" indent="0" algn="r">
              <a:buNone/>
            </a:pPr>
            <a:r>
              <a:rPr lang="en-US" sz="3400" b="1" dirty="0"/>
              <a:t>Dare to Own the Dream </a:t>
            </a:r>
          </a:p>
          <a:p>
            <a:pPr marL="0" indent="0">
              <a:buNone/>
            </a:pPr>
            <a:endParaRPr lang="en-US" sz="2000" dirty="0"/>
          </a:p>
          <a:p>
            <a:pPr marL="0" indent="0">
              <a:buNone/>
            </a:pPr>
            <a:r>
              <a:rPr lang="en-US" sz="2300" b="1" dirty="0"/>
              <a:t>Who</a:t>
            </a:r>
            <a:r>
              <a:rPr lang="en-US" sz="2300" dirty="0"/>
              <a:t>: First time home buyers looking to purchase in the City of Tampa limits. Mid Credit Score of 600 with specific debt/income ratios. </a:t>
            </a:r>
          </a:p>
          <a:p>
            <a:pPr marL="0" indent="0">
              <a:buNone/>
            </a:pPr>
            <a:endParaRPr lang="en-US" sz="2300" dirty="0"/>
          </a:p>
          <a:p>
            <a:pPr marL="0" indent="0">
              <a:buNone/>
            </a:pPr>
            <a:r>
              <a:rPr lang="en-US" sz="2300" b="1" dirty="0"/>
              <a:t>What</a:t>
            </a:r>
            <a:r>
              <a:rPr lang="en-US" sz="2300" dirty="0"/>
              <a:t>: Receive a 0% interest rate, $0 monthly payment that is considered the secondary loan for their home up to $40, 000 based on income eligibility. </a:t>
            </a:r>
          </a:p>
          <a:p>
            <a:pPr marL="0" indent="0">
              <a:buNone/>
            </a:pPr>
            <a:endParaRPr lang="en-US" sz="2300" dirty="0"/>
          </a:p>
          <a:p>
            <a:pPr marL="0" indent="0">
              <a:buNone/>
            </a:pPr>
            <a:r>
              <a:rPr lang="en-US" sz="2300" b="1" dirty="0"/>
              <a:t>Waitlist</a:t>
            </a:r>
            <a:r>
              <a:rPr lang="en-US" sz="2300" dirty="0"/>
              <a:t>: n/a</a:t>
            </a:r>
          </a:p>
          <a:p>
            <a:pPr marL="0" indent="0">
              <a:buNone/>
            </a:pPr>
            <a:endParaRPr lang="en-US" sz="2300" dirty="0"/>
          </a:p>
          <a:p>
            <a:pPr marL="0" indent="0">
              <a:buNone/>
            </a:pPr>
            <a:r>
              <a:rPr lang="en-US" sz="2300" b="1" dirty="0"/>
              <a:t>How</a:t>
            </a:r>
            <a:r>
              <a:rPr lang="en-US" sz="2300" dirty="0"/>
              <a:t>: Must not be under contract for the purchase of a home, and must begin the process with one of three approved housing counseling agencies at the website below. </a:t>
            </a:r>
          </a:p>
          <a:p>
            <a:pPr marL="0" indent="0" algn="ctr">
              <a:buNone/>
            </a:pPr>
            <a:endParaRPr lang="en-US" sz="2300" dirty="0">
              <a:hlinkClick r:id="rId3">
                <a:extLst>
                  <a:ext uri="{A12FA001-AC4F-418D-AE19-62706E023703}">
                    <ahyp:hlinkClr xmlns:ahyp="http://schemas.microsoft.com/office/drawing/2018/hyperlinkcolor" val="tx"/>
                  </a:ext>
                </a:extLst>
              </a:hlinkClick>
            </a:endParaRPr>
          </a:p>
          <a:p>
            <a:pPr marL="0" indent="0" algn="ctr">
              <a:buNone/>
            </a:pPr>
            <a:r>
              <a:rPr lang="en-US" sz="2300" b="1" dirty="0">
                <a:solidFill>
                  <a:schemeClr val="accent1"/>
                </a:solidFill>
                <a:hlinkClick r:id="rId3">
                  <a:extLst>
                    <a:ext uri="{A12FA001-AC4F-418D-AE19-62706E023703}">
                      <ahyp:hlinkClr xmlns:ahyp="http://schemas.microsoft.com/office/drawing/2018/hyperlinkcolor" val="tx"/>
                    </a:ext>
                  </a:extLst>
                </a:hlinkClick>
              </a:rPr>
              <a:t>https://www.tampa.gov/document/2022-dare-own-dream-flyer-90351</a:t>
            </a:r>
            <a:r>
              <a:rPr lang="en-US" sz="2300" b="1" dirty="0">
                <a:solidFill>
                  <a:schemeClr val="accent1"/>
                </a:solidFill>
              </a:rPr>
              <a:t> </a:t>
            </a:r>
          </a:p>
        </p:txBody>
      </p:sp>
      <p:pic>
        <p:nvPicPr>
          <p:cNvPr id="9" name="Picture 8">
            <a:extLst>
              <a:ext uri="{FF2B5EF4-FFF2-40B4-BE49-F238E27FC236}">
                <a16:creationId xmlns:a16="http://schemas.microsoft.com/office/drawing/2014/main" id="{C862EACB-F4B6-4216-B797-AD48CBBCB278}"/>
              </a:ext>
            </a:extLst>
          </p:cNvPr>
          <p:cNvPicPr>
            <a:picLocks noChangeAspect="1"/>
          </p:cNvPicPr>
          <p:nvPr/>
        </p:nvPicPr>
        <p:blipFill>
          <a:blip r:embed="rId4"/>
          <a:stretch>
            <a:fillRect/>
          </a:stretch>
        </p:blipFill>
        <p:spPr>
          <a:xfrm>
            <a:off x="1219200" y="181094"/>
            <a:ext cx="2057400" cy="1419107"/>
          </a:xfrm>
          <a:prstGeom prst="rect">
            <a:avLst/>
          </a:prstGeom>
        </p:spPr>
      </p:pic>
    </p:spTree>
    <p:extLst>
      <p:ext uri="{BB962C8B-B14F-4D97-AF65-F5344CB8AC3E}">
        <p14:creationId xmlns:p14="http://schemas.microsoft.com/office/powerpoint/2010/main" val="1578301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09600" y="838200"/>
            <a:ext cx="10972800" cy="5469374"/>
          </a:xfrm>
        </p:spPr>
        <p:txBody>
          <a:bodyPr>
            <a:normAutofit/>
          </a:bodyPr>
          <a:lstStyle/>
          <a:p>
            <a:pPr marL="0" indent="0" algn="r">
              <a:buNone/>
            </a:pPr>
            <a:endParaRPr lang="en-US" b="1" dirty="0"/>
          </a:p>
          <a:p>
            <a:pPr marL="0" indent="0" algn="r">
              <a:buNone/>
            </a:pPr>
            <a:r>
              <a:rPr lang="en-US" b="1" dirty="0"/>
              <a:t>Homeless prevention program</a:t>
            </a:r>
          </a:p>
          <a:p>
            <a:pPr marL="0" indent="0">
              <a:buNone/>
            </a:pPr>
            <a:endParaRPr lang="en-US" dirty="0"/>
          </a:p>
          <a:p>
            <a:pPr marL="0" indent="0">
              <a:buNone/>
            </a:pPr>
            <a:r>
              <a:rPr lang="en-US" sz="2000" b="1" dirty="0"/>
              <a:t>Who</a:t>
            </a:r>
            <a:r>
              <a:rPr lang="en-US" sz="2000" dirty="0"/>
              <a:t>: Those living in the City of Tampa and are at risk of being homeless with a past due mortgage or utility bill. They must be income eligible.</a:t>
            </a:r>
          </a:p>
          <a:p>
            <a:pPr marL="0" indent="0">
              <a:buNone/>
            </a:pPr>
            <a:endParaRPr lang="en-US" sz="2000" dirty="0"/>
          </a:p>
          <a:p>
            <a:pPr marL="0" indent="0">
              <a:buNone/>
            </a:pPr>
            <a:r>
              <a:rPr lang="en-US" sz="2000" b="1" dirty="0"/>
              <a:t>What</a:t>
            </a:r>
            <a:r>
              <a:rPr lang="en-US" sz="2000" dirty="0"/>
              <a:t>: Financial assistance to pay past due payments. </a:t>
            </a:r>
          </a:p>
          <a:p>
            <a:pPr marL="0" indent="0">
              <a:buNone/>
            </a:pPr>
            <a:r>
              <a:rPr lang="en-US" sz="2000" dirty="0"/>
              <a:t> </a:t>
            </a:r>
          </a:p>
          <a:p>
            <a:pPr marL="0" indent="0">
              <a:buNone/>
            </a:pPr>
            <a:r>
              <a:rPr lang="en-US" sz="2000" b="1" dirty="0"/>
              <a:t>How</a:t>
            </a:r>
            <a:r>
              <a:rPr lang="en-US" sz="2000" dirty="0"/>
              <a:t>: Review guidelines to see if the client wants to participate, register at the link below for workshops, complete required meetings with financial counselors</a:t>
            </a:r>
            <a:endParaRPr lang="en-US" sz="2000" b="1" dirty="0">
              <a:solidFill>
                <a:schemeClr val="accent1"/>
              </a:solidFill>
            </a:endParaRPr>
          </a:p>
          <a:p>
            <a:pPr marL="0" indent="0" algn="ctr">
              <a:buNone/>
            </a:pPr>
            <a:endParaRPr lang="en-US" sz="2000" b="1" dirty="0">
              <a:solidFill>
                <a:schemeClr val="accent1"/>
              </a:solidFill>
            </a:endParaRPr>
          </a:p>
          <a:p>
            <a:pPr marL="0" indent="0" algn="ctr">
              <a:buNone/>
            </a:pPr>
            <a:r>
              <a:rPr lang="en-US" sz="2000" b="1" dirty="0">
                <a:solidFill>
                  <a:schemeClr val="accent1"/>
                </a:solidFill>
              </a:rPr>
              <a:t>813-247-7233</a:t>
            </a:r>
          </a:p>
          <a:p>
            <a:pPr marL="0" indent="0" algn="ctr">
              <a:buNone/>
            </a:pPr>
            <a:r>
              <a:rPr lang="en-US" sz="2000" b="1" dirty="0">
                <a:solidFill>
                  <a:schemeClr val="accent1"/>
                </a:solidFill>
              </a:rPr>
              <a:t>https://www.solitashouse.org/financial-stability/</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6" name="Picture 5">
            <a:extLst>
              <a:ext uri="{FF2B5EF4-FFF2-40B4-BE49-F238E27FC236}">
                <a16:creationId xmlns:a16="http://schemas.microsoft.com/office/drawing/2014/main" id="{CF521B26-C3A0-4F66-9768-4267CC1B18D1}"/>
              </a:ext>
            </a:extLst>
          </p:cNvPr>
          <p:cNvPicPr>
            <a:picLocks noChangeAspect="1"/>
          </p:cNvPicPr>
          <p:nvPr/>
        </p:nvPicPr>
        <p:blipFill>
          <a:blip r:embed="rId3"/>
          <a:stretch>
            <a:fillRect/>
          </a:stretch>
        </p:blipFill>
        <p:spPr>
          <a:xfrm>
            <a:off x="1066800" y="413266"/>
            <a:ext cx="4824454" cy="866894"/>
          </a:xfrm>
          <a:prstGeom prst="rect">
            <a:avLst/>
          </a:prstGeom>
        </p:spPr>
      </p:pic>
    </p:spTree>
    <p:extLst>
      <p:ext uri="{BB962C8B-B14F-4D97-AF65-F5344CB8AC3E}">
        <p14:creationId xmlns:p14="http://schemas.microsoft.com/office/powerpoint/2010/main" val="1605509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09600" y="838200"/>
            <a:ext cx="10972800" cy="5469374"/>
          </a:xfrm>
        </p:spPr>
        <p:txBody>
          <a:bodyPr>
            <a:normAutofit/>
          </a:bodyPr>
          <a:lstStyle/>
          <a:p>
            <a:pPr marL="0" indent="0" algn="r">
              <a:buNone/>
            </a:pPr>
            <a:endParaRPr lang="en-US" b="1" dirty="0"/>
          </a:p>
          <a:p>
            <a:pPr marL="0" indent="0" algn="r">
              <a:buNone/>
            </a:pPr>
            <a:endParaRPr lang="en-US" b="1" dirty="0"/>
          </a:p>
          <a:p>
            <a:pPr marL="0" indent="0">
              <a:buNone/>
            </a:pPr>
            <a:endParaRPr lang="en-US" dirty="0"/>
          </a:p>
          <a:p>
            <a:pPr marL="0" indent="0">
              <a:buNone/>
            </a:pPr>
            <a:r>
              <a:rPr lang="en-US" sz="2000" b="1" dirty="0"/>
              <a:t>Who</a:t>
            </a:r>
            <a:r>
              <a:rPr lang="en-US" sz="2000" dirty="0"/>
              <a:t>: Women and their children who may be experiencing a crisis or trauma</a:t>
            </a:r>
          </a:p>
          <a:p>
            <a:pPr marL="0" indent="0">
              <a:buNone/>
            </a:pPr>
            <a:endParaRPr lang="en-US" sz="2000" dirty="0"/>
          </a:p>
          <a:p>
            <a:pPr marL="0" indent="0">
              <a:buNone/>
            </a:pPr>
            <a:r>
              <a:rPr lang="en-US" sz="2000" b="1" dirty="0"/>
              <a:t>What</a:t>
            </a:r>
            <a:r>
              <a:rPr lang="en-US" sz="2000" dirty="0"/>
              <a:t>: Support to remove barriers to safety, shelter, employment, and self confidence. Includes items you need to thrive including interviewing skills, clothes, etc. </a:t>
            </a:r>
          </a:p>
          <a:p>
            <a:pPr marL="0" indent="0">
              <a:buNone/>
            </a:pPr>
            <a:r>
              <a:rPr lang="en-US" sz="2000" dirty="0"/>
              <a:t> </a:t>
            </a:r>
          </a:p>
          <a:p>
            <a:pPr marL="0" indent="0">
              <a:buNone/>
            </a:pPr>
            <a:r>
              <a:rPr lang="en-US" sz="2000" b="1" dirty="0"/>
              <a:t>How</a:t>
            </a:r>
            <a:r>
              <a:rPr lang="en-US" sz="2000" dirty="0"/>
              <a:t>: Call the phone number to schedule an appointment M-F 9am-4pm</a:t>
            </a:r>
            <a:endParaRPr lang="en-US" sz="2000" b="1" dirty="0">
              <a:solidFill>
                <a:schemeClr val="accent1"/>
              </a:solidFill>
            </a:endParaRPr>
          </a:p>
          <a:p>
            <a:pPr marL="0" indent="0" algn="ctr">
              <a:buNone/>
            </a:pPr>
            <a:endParaRPr lang="en-US" sz="2000" b="1" dirty="0">
              <a:solidFill>
                <a:schemeClr val="accent1"/>
              </a:solidFill>
            </a:endParaRPr>
          </a:p>
          <a:p>
            <a:pPr marL="0" indent="0" algn="ctr">
              <a:buNone/>
            </a:pPr>
            <a:r>
              <a:rPr lang="en-US" sz="2000" b="1" u="sng" dirty="0">
                <a:hlinkClick r:id="rId3"/>
              </a:rPr>
              <a:t>813-309-3357</a:t>
            </a:r>
            <a:endParaRPr lang="en-US" sz="2000" b="1" dirty="0">
              <a:solidFill>
                <a:schemeClr val="accent1"/>
              </a:solidFill>
            </a:endParaRPr>
          </a:p>
          <a:p>
            <a:pPr marL="0" indent="0" algn="ctr">
              <a:buNone/>
            </a:pPr>
            <a:r>
              <a:rPr lang="en-US" sz="2000" b="1" dirty="0">
                <a:solidFill>
                  <a:schemeClr val="accent1"/>
                </a:solidFill>
              </a:rPr>
              <a:t>https://www.hopeforherfl.org/</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7" name="Picture 6">
            <a:extLst>
              <a:ext uri="{FF2B5EF4-FFF2-40B4-BE49-F238E27FC236}">
                <a16:creationId xmlns:a16="http://schemas.microsoft.com/office/drawing/2014/main" id="{CDE80AB3-D714-4E85-913D-3FAE3F860F90}"/>
              </a:ext>
            </a:extLst>
          </p:cNvPr>
          <p:cNvPicPr>
            <a:picLocks noChangeAspect="1"/>
          </p:cNvPicPr>
          <p:nvPr/>
        </p:nvPicPr>
        <p:blipFill>
          <a:blip r:embed="rId4"/>
          <a:stretch>
            <a:fillRect/>
          </a:stretch>
        </p:blipFill>
        <p:spPr>
          <a:xfrm>
            <a:off x="829328" y="319457"/>
            <a:ext cx="6858000" cy="1233237"/>
          </a:xfrm>
          <a:prstGeom prst="rect">
            <a:avLst/>
          </a:prstGeom>
        </p:spPr>
      </p:pic>
    </p:spTree>
    <p:extLst>
      <p:ext uri="{BB962C8B-B14F-4D97-AF65-F5344CB8AC3E}">
        <p14:creationId xmlns:p14="http://schemas.microsoft.com/office/powerpoint/2010/main" val="3537900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71200-0F1B-4D6D-BA46-F7B42D460BD1}"/>
              </a:ext>
            </a:extLst>
          </p:cNvPr>
          <p:cNvSpPr>
            <a:spLocks noGrp="1"/>
          </p:cNvSpPr>
          <p:nvPr>
            <p:ph type="ctrTitle"/>
          </p:nvPr>
        </p:nvSpPr>
        <p:spPr/>
        <p:txBody>
          <a:bodyPr/>
          <a:lstStyle/>
          <a:p>
            <a:r>
              <a:rPr lang="en-US" dirty="0"/>
              <a:t>Resource Directory</a:t>
            </a:r>
          </a:p>
        </p:txBody>
      </p:sp>
    </p:spTree>
    <p:extLst>
      <p:ext uri="{BB962C8B-B14F-4D97-AF65-F5344CB8AC3E}">
        <p14:creationId xmlns:p14="http://schemas.microsoft.com/office/powerpoint/2010/main" val="2523293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09600" y="1066800"/>
            <a:ext cx="10972800" cy="5240774"/>
          </a:xfrm>
        </p:spPr>
        <p:txBody>
          <a:bodyPr>
            <a:normAutofit lnSpcReduction="10000"/>
          </a:bodyPr>
          <a:lstStyle/>
          <a:p>
            <a:pPr marL="0" indent="0" algn="r">
              <a:buNone/>
            </a:pPr>
            <a:endParaRPr lang="en-US" b="1" dirty="0"/>
          </a:p>
          <a:p>
            <a:pPr marL="0" indent="0" algn="r">
              <a:buNone/>
            </a:pPr>
            <a:endParaRPr lang="en-US" b="1" dirty="0"/>
          </a:p>
          <a:p>
            <a:pPr marL="0" indent="0" algn="r">
              <a:buNone/>
            </a:pPr>
            <a:r>
              <a:rPr lang="en-US" b="1" dirty="0"/>
              <a:t>Hope Florida - A Pathway to Prosperity</a:t>
            </a:r>
            <a:endParaRPr lang="en-US" dirty="0"/>
          </a:p>
          <a:p>
            <a:pPr marL="0" indent="0">
              <a:buNone/>
            </a:pPr>
            <a:endParaRPr lang="en-US" sz="2000" b="1" dirty="0"/>
          </a:p>
          <a:p>
            <a:pPr marL="0" indent="0">
              <a:buNone/>
            </a:pPr>
            <a:r>
              <a:rPr lang="en-US" sz="2000" b="1" dirty="0"/>
              <a:t>Who</a:t>
            </a:r>
            <a:r>
              <a:rPr lang="en-US" sz="2000" dirty="0"/>
              <a:t>: Parents looking for support who have children</a:t>
            </a:r>
          </a:p>
          <a:p>
            <a:pPr marL="0" indent="0">
              <a:buNone/>
            </a:pPr>
            <a:endParaRPr lang="en-US" sz="2000" b="1" dirty="0"/>
          </a:p>
          <a:p>
            <a:pPr marL="0" indent="0">
              <a:buNone/>
            </a:pPr>
            <a:r>
              <a:rPr lang="en-US" sz="2000" b="1" dirty="0"/>
              <a:t>What</a:t>
            </a:r>
            <a:r>
              <a:rPr lang="en-US" sz="2000" dirty="0"/>
              <a:t>: Identifying goals and barriers, Referrals to local, community-based partners</a:t>
            </a:r>
          </a:p>
          <a:p>
            <a:pPr marL="0" indent="0">
              <a:buNone/>
            </a:pPr>
            <a:r>
              <a:rPr lang="en-US" sz="2000" dirty="0"/>
              <a:t>One-on-one support to develop a plan to achieve economic-self sufficiency</a:t>
            </a:r>
          </a:p>
          <a:p>
            <a:pPr marL="0" indent="0">
              <a:buNone/>
            </a:pPr>
            <a:r>
              <a:rPr lang="en-US" sz="2000" dirty="0"/>
              <a:t> </a:t>
            </a:r>
          </a:p>
          <a:p>
            <a:pPr marL="0" indent="0">
              <a:buNone/>
            </a:pPr>
            <a:r>
              <a:rPr lang="en-US" sz="2000" b="1" dirty="0"/>
              <a:t>How</a:t>
            </a:r>
            <a:r>
              <a:rPr lang="en-US" sz="2000" dirty="0"/>
              <a:t>: Speak to a navigator at the number below or find more information on the website</a:t>
            </a:r>
            <a:endParaRPr lang="en-US" sz="2000" b="1" dirty="0">
              <a:solidFill>
                <a:schemeClr val="accent1"/>
              </a:solidFill>
            </a:endParaRPr>
          </a:p>
          <a:p>
            <a:pPr marL="0" indent="0" algn="ctr">
              <a:buNone/>
            </a:pPr>
            <a:endParaRPr lang="en-US" sz="2000" b="1" dirty="0">
              <a:solidFill>
                <a:schemeClr val="accent1"/>
              </a:solidFill>
            </a:endParaRPr>
          </a:p>
          <a:p>
            <a:pPr marL="0" indent="0" algn="ctr">
              <a:buNone/>
            </a:pPr>
            <a:r>
              <a:rPr lang="en-US" sz="2000" b="1" dirty="0">
                <a:hlinkClick r:id="rId3"/>
              </a:rPr>
              <a:t>833-GET-HOPE</a:t>
            </a:r>
            <a:endParaRPr lang="en-US" sz="2000" b="1" dirty="0"/>
          </a:p>
          <a:p>
            <a:pPr marL="0" indent="0" algn="ctr">
              <a:buNone/>
            </a:pPr>
            <a:r>
              <a:rPr lang="en-US" sz="2000" b="1" dirty="0">
                <a:solidFill>
                  <a:schemeClr val="accent1"/>
                </a:solidFill>
              </a:rPr>
              <a:t>https://www.myflfamilies.com/hopeflorida</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7" name="Picture 6">
            <a:extLst>
              <a:ext uri="{FF2B5EF4-FFF2-40B4-BE49-F238E27FC236}">
                <a16:creationId xmlns:a16="http://schemas.microsoft.com/office/drawing/2014/main" id="{88085720-836D-4F52-8748-B8F1C3CD4CCF}"/>
              </a:ext>
            </a:extLst>
          </p:cNvPr>
          <p:cNvPicPr>
            <a:picLocks noChangeAspect="1"/>
          </p:cNvPicPr>
          <p:nvPr/>
        </p:nvPicPr>
        <p:blipFill>
          <a:blip r:embed="rId4"/>
          <a:stretch>
            <a:fillRect/>
          </a:stretch>
        </p:blipFill>
        <p:spPr>
          <a:xfrm>
            <a:off x="457200" y="385288"/>
            <a:ext cx="7010400" cy="1363023"/>
          </a:xfrm>
          <a:prstGeom prst="rect">
            <a:avLst/>
          </a:prstGeom>
        </p:spPr>
      </p:pic>
    </p:spTree>
    <p:extLst>
      <p:ext uri="{BB962C8B-B14F-4D97-AF65-F5344CB8AC3E}">
        <p14:creationId xmlns:p14="http://schemas.microsoft.com/office/powerpoint/2010/main" val="1990088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09600" y="1066800"/>
            <a:ext cx="10972800" cy="5240774"/>
          </a:xfrm>
        </p:spPr>
        <p:txBody>
          <a:bodyPr>
            <a:normAutofit/>
          </a:bodyPr>
          <a:lstStyle/>
          <a:p>
            <a:pPr marL="0" indent="0" algn="r">
              <a:buNone/>
            </a:pPr>
            <a:endParaRPr lang="en-US" b="1" dirty="0"/>
          </a:p>
          <a:p>
            <a:pPr marL="0" indent="0" algn="r">
              <a:buNone/>
            </a:pPr>
            <a:endParaRPr lang="en-US" b="1" dirty="0"/>
          </a:p>
          <a:p>
            <a:pPr marL="0" indent="0" algn="r">
              <a:buNone/>
            </a:pPr>
            <a:r>
              <a:rPr lang="en-US" b="1" dirty="0"/>
              <a:t>Legal resource navigation</a:t>
            </a:r>
            <a:endParaRPr lang="en-US" dirty="0"/>
          </a:p>
          <a:p>
            <a:pPr marL="0" indent="0">
              <a:buNone/>
            </a:pPr>
            <a:endParaRPr lang="en-US" sz="2000" b="1" dirty="0"/>
          </a:p>
          <a:p>
            <a:pPr marL="0" indent="0">
              <a:buNone/>
            </a:pPr>
            <a:r>
              <a:rPr lang="en-US" sz="2000" b="1" dirty="0"/>
              <a:t>Who</a:t>
            </a:r>
            <a:r>
              <a:rPr lang="en-US" sz="2000" dirty="0"/>
              <a:t>: Those with eviction or landlord issues</a:t>
            </a:r>
          </a:p>
          <a:p>
            <a:pPr marL="0" indent="0">
              <a:buNone/>
            </a:pPr>
            <a:endParaRPr lang="en-US" sz="2000" b="1" dirty="0"/>
          </a:p>
          <a:p>
            <a:pPr marL="0" indent="0">
              <a:buNone/>
            </a:pPr>
            <a:r>
              <a:rPr lang="en-US" sz="2000" b="1" dirty="0"/>
              <a:t>What</a:t>
            </a:r>
            <a:r>
              <a:rPr lang="en-US" sz="2000" dirty="0"/>
              <a:t>: Legal support or recommendations.</a:t>
            </a:r>
          </a:p>
          <a:p>
            <a:pPr marL="0" indent="0">
              <a:buNone/>
            </a:pPr>
            <a:r>
              <a:rPr lang="en-US" sz="2000" dirty="0"/>
              <a:t> </a:t>
            </a:r>
          </a:p>
          <a:p>
            <a:pPr marL="0" indent="0">
              <a:buNone/>
            </a:pPr>
            <a:r>
              <a:rPr lang="en-US" sz="2000" b="1" dirty="0"/>
              <a:t>How</a:t>
            </a:r>
            <a:r>
              <a:rPr lang="en-US" sz="2000" dirty="0"/>
              <a:t>: Go to website or call the number for services. </a:t>
            </a:r>
          </a:p>
          <a:p>
            <a:pPr marL="0" indent="0">
              <a:buNone/>
            </a:pPr>
            <a:endParaRPr lang="en-US" sz="2000" b="1" dirty="0">
              <a:solidFill>
                <a:schemeClr val="accent1"/>
              </a:solidFill>
            </a:endParaRPr>
          </a:p>
          <a:p>
            <a:pPr marL="0" indent="0" algn="ctr">
              <a:buNone/>
            </a:pPr>
            <a:r>
              <a:rPr lang="en-US" sz="2000" b="1" dirty="0"/>
              <a:t> 1-800-625-2257</a:t>
            </a:r>
          </a:p>
          <a:p>
            <a:pPr marL="0" indent="0" algn="ctr">
              <a:buNone/>
            </a:pPr>
            <a:r>
              <a:rPr lang="en-US" sz="2000" b="1" dirty="0">
                <a:solidFill>
                  <a:schemeClr val="accent1"/>
                </a:solidFill>
              </a:rPr>
              <a:t>https://wwhttps://bals.org/</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9" name="Graphic 8">
            <a:extLst>
              <a:ext uri="{FF2B5EF4-FFF2-40B4-BE49-F238E27FC236}">
                <a16:creationId xmlns:a16="http://schemas.microsoft.com/office/drawing/2014/main" id="{D14100CE-B865-4ACC-B16C-6F23D233EE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6765" y="323850"/>
            <a:ext cx="3876675" cy="1485900"/>
          </a:xfrm>
          <a:prstGeom prst="rect">
            <a:avLst/>
          </a:prstGeom>
        </p:spPr>
      </p:pic>
    </p:spTree>
    <p:extLst>
      <p:ext uri="{BB962C8B-B14F-4D97-AF65-F5344CB8AC3E}">
        <p14:creationId xmlns:p14="http://schemas.microsoft.com/office/powerpoint/2010/main" val="20864650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09600" y="1066800"/>
            <a:ext cx="10972800" cy="5240774"/>
          </a:xfrm>
        </p:spPr>
        <p:txBody>
          <a:bodyPr>
            <a:normAutofit/>
          </a:bodyPr>
          <a:lstStyle/>
          <a:p>
            <a:pPr marL="0" indent="0" algn="r">
              <a:buNone/>
            </a:pPr>
            <a:endParaRPr lang="en-US" b="1" dirty="0"/>
          </a:p>
          <a:p>
            <a:pPr marL="0" indent="0" algn="r">
              <a:buNone/>
            </a:pPr>
            <a:r>
              <a:rPr lang="en-US" b="1" dirty="0"/>
              <a:t>Resource Directory </a:t>
            </a:r>
          </a:p>
          <a:p>
            <a:pPr marL="0" indent="0">
              <a:buNone/>
            </a:pPr>
            <a:endParaRPr lang="en-US" dirty="0"/>
          </a:p>
          <a:p>
            <a:pPr marL="0" indent="0">
              <a:buNone/>
            </a:pPr>
            <a:r>
              <a:rPr lang="en-US" sz="2000" b="1" dirty="0"/>
              <a:t>Who</a:t>
            </a:r>
            <a:r>
              <a:rPr lang="en-US" sz="2000" dirty="0"/>
              <a:t>: People seeking services in Hillsborough County</a:t>
            </a:r>
          </a:p>
          <a:p>
            <a:pPr marL="0" indent="0">
              <a:buNone/>
            </a:pPr>
            <a:endParaRPr lang="en-US" sz="2000" b="1" dirty="0"/>
          </a:p>
          <a:p>
            <a:pPr marL="0" indent="0">
              <a:buNone/>
            </a:pPr>
            <a:r>
              <a:rPr lang="en-US" sz="2000" b="1" dirty="0"/>
              <a:t>What</a:t>
            </a:r>
            <a:r>
              <a:rPr lang="en-US" sz="2000" dirty="0"/>
              <a:t>: Search engine for Housing and Utilities, Homeless Services, Emergency Shelters, Food, Income Support, Employment and many more social services. </a:t>
            </a:r>
          </a:p>
          <a:p>
            <a:pPr marL="0" indent="0">
              <a:buNone/>
            </a:pPr>
            <a:r>
              <a:rPr lang="en-US" sz="2000" dirty="0"/>
              <a:t> </a:t>
            </a:r>
          </a:p>
          <a:p>
            <a:pPr marL="0" indent="0">
              <a:buNone/>
            </a:pPr>
            <a:r>
              <a:rPr lang="en-US" sz="2000" b="1" dirty="0"/>
              <a:t>How</a:t>
            </a:r>
            <a:r>
              <a:rPr lang="en-US" sz="2000" dirty="0"/>
              <a:t>: Utilize the directory by searching the specific category in need, and reviewing the summary of the programs. </a:t>
            </a:r>
            <a:endParaRPr lang="en-US" sz="2000" b="1" dirty="0">
              <a:solidFill>
                <a:schemeClr val="accent1"/>
              </a:solidFill>
            </a:endParaRPr>
          </a:p>
          <a:p>
            <a:pPr marL="0" indent="0" algn="ctr">
              <a:buNone/>
            </a:pPr>
            <a:endParaRPr lang="en-US" sz="2000" b="1" dirty="0">
              <a:solidFill>
                <a:schemeClr val="accent1"/>
              </a:solidFill>
            </a:endParaRPr>
          </a:p>
          <a:p>
            <a:pPr marL="0" indent="0" algn="ctr">
              <a:buNone/>
            </a:pPr>
            <a:r>
              <a:rPr lang="en-US" sz="2000" b="1" dirty="0">
                <a:solidFill>
                  <a:schemeClr val="accent1"/>
                </a:solidFill>
              </a:rPr>
              <a:t>813-223-6115</a:t>
            </a:r>
          </a:p>
          <a:p>
            <a:pPr marL="0" indent="0" algn="ctr">
              <a:buNone/>
            </a:pPr>
            <a:r>
              <a:rPr lang="en-US" sz="2000" b="1" dirty="0">
                <a:solidFill>
                  <a:schemeClr val="accent1"/>
                </a:solidFill>
                <a:hlinkClick r:id="rId3">
                  <a:extLst>
                    <a:ext uri="{A12FA001-AC4F-418D-AE19-62706E023703}">
                      <ahyp:hlinkClr xmlns:ahyp="http://schemas.microsoft.com/office/drawing/2018/hyperlinkcolor" val="tx"/>
                    </a:ext>
                  </a:extLst>
                </a:hlinkClick>
              </a:rPr>
              <a:t>https://unity.myresourcedirectory.com/index.php</a:t>
            </a:r>
            <a:r>
              <a:rPr lang="en-US" sz="2000" b="1" dirty="0">
                <a:solidFill>
                  <a:schemeClr val="accent1"/>
                </a:solidFill>
              </a:rPr>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8" name="Picture 7">
            <a:extLst>
              <a:ext uri="{FF2B5EF4-FFF2-40B4-BE49-F238E27FC236}">
                <a16:creationId xmlns:a16="http://schemas.microsoft.com/office/drawing/2014/main" id="{6254135F-3EA0-4E90-A352-2A3FC8C50A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48187"/>
            <a:ext cx="1905000" cy="1646695"/>
          </a:xfrm>
          <a:prstGeom prst="rect">
            <a:avLst/>
          </a:prstGeom>
        </p:spPr>
      </p:pic>
    </p:spTree>
    <p:extLst>
      <p:ext uri="{BB962C8B-B14F-4D97-AF65-F5344CB8AC3E}">
        <p14:creationId xmlns:p14="http://schemas.microsoft.com/office/powerpoint/2010/main" val="10107563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376"/>
            <a:ext cx="11135360" cy="1362318"/>
          </a:xfrm>
          <a:solidFill>
            <a:schemeClr val="bg1"/>
          </a:solidFill>
          <a:ln>
            <a:solidFill>
              <a:schemeClr val="bg1"/>
            </a:solidFill>
          </a:ln>
        </p:spPr>
        <p:txBody>
          <a:bodyPr>
            <a:normAutofit/>
          </a:bodyPr>
          <a:lstStyle/>
          <a:p>
            <a:r>
              <a:rPr lang="en-US" dirty="0"/>
              <a:t> </a:t>
            </a:r>
          </a:p>
        </p:txBody>
      </p:sp>
      <p:sp>
        <p:nvSpPr>
          <p:cNvPr id="3" name="Content Placeholder 2"/>
          <p:cNvSpPr>
            <a:spLocks noGrp="1"/>
          </p:cNvSpPr>
          <p:nvPr>
            <p:ph idx="1"/>
          </p:nvPr>
        </p:nvSpPr>
        <p:spPr>
          <a:xfrm>
            <a:off x="609600" y="1066800"/>
            <a:ext cx="10972800" cy="5240774"/>
          </a:xfrm>
        </p:spPr>
        <p:txBody>
          <a:bodyPr>
            <a:normAutofit/>
          </a:bodyPr>
          <a:lstStyle/>
          <a:p>
            <a:pPr marL="0" indent="0" algn="r">
              <a:buNone/>
            </a:pPr>
            <a:endParaRPr lang="en-US" b="1" dirty="0"/>
          </a:p>
          <a:p>
            <a:pPr marL="0" indent="0" algn="r">
              <a:buNone/>
            </a:pPr>
            <a:endParaRPr lang="en-US" b="1" dirty="0"/>
          </a:p>
          <a:p>
            <a:pPr marL="0" indent="0" algn="r">
              <a:buNone/>
            </a:pPr>
            <a:r>
              <a:rPr lang="en-US" b="1" dirty="0"/>
              <a:t>Resource Directory </a:t>
            </a:r>
          </a:p>
          <a:p>
            <a:pPr marL="0" indent="0">
              <a:buNone/>
            </a:pPr>
            <a:endParaRPr lang="en-US" sz="2000" b="1" dirty="0"/>
          </a:p>
          <a:p>
            <a:pPr marL="0" indent="0">
              <a:buNone/>
            </a:pPr>
            <a:r>
              <a:rPr lang="en-US" sz="2000" b="1" dirty="0"/>
              <a:t>What</a:t>
            </a:r>
            <a:r>
              <a:rPr lang="en-US" sz="2000" dirty="0"/>
              <a:t>: Search engine for Housing, Food, Goods, Transit, Health, Money, Care, Education, Work and Legal Services. </a:t>
            </a:r>
          </a:p>
          <a:p>
            <a:pPr marL="0" indent="0">
              <a:buNone/>
            </a:pPr>
            <a:endParaRPr lang="en-US" sz="2000" dirty="0"/>
          </a:p>
          <a:p>
            <a:pPr marL="0" indent="0">
              <a:buNone/>
            </a:pPr>
            <a:r>
              <a:rPr lang="en-US" sz="2000" b="1" dirty="0"/>
              <a:t>How</a:t>
            </a:r>
            <a:r>
              <a:rPr lang="en-US" sz="2000" dirty="0"/>
              <a:t>: Utilize the directory by searching the specific category in need, and reviewing the summary of the programs. </a:t>
            </a:r>
            <a:endParaRPr lang="en-US" sz="2000" b="1" dirty="0">
              <a:solidFill>
                <a:schemeClr val="accent1"/>
              </a:solidFill>
            </a:endParaRPr>
          </a:p>
          <a:p>
            <a:pPr marL="0" indent="0" algn="ctr">
              <a:buNone/>
            </a:pPr>
            <a:endParaRPr lang="en-US" sz="2000" b="1" dirty="0">
              <a:solidFill>
                <a:schemeClr val="accent1"/>
              </a:solidFill>
            </a:endParaRPr>
          </a:p>
          <a:p>
            <a:pPr marL="0" indent="0" algn="ctr">
              <a:buNone/>
            </a:pPr>
            <a:r>
              <a:rPr lang="en-US" sz="2000" b="1" dirty="0">
                <a:solidFill>
                  <a:schemeClr val="accent1"/>
                </a:solidFill>
                <a:hlinkClick r:id="rId3">
                  <a:extLst>
                    <a:ext uri="{A12FA001-AC4F-418D-AE19-62706E023703}">
                      <ahyp:hlinkClr xmlns:ahyp="http://schemas.microsoft.com/office/drawing/2018/hyperlinkcolor" val="tx"/>
                    </a:ext>
                  </a:extLst>
                </a:hlinkClick>
              </a:rPr>
              <a:t>https://www.findhelp.org/</a:t>
            </a:r>
            <a:r>
              <a:rPr lang="en-US" sz="2000" b="1" dirty="0">
                <a:solidFill>
                  <a:schemeClr val="accent1"/>
                </a:solidFill>
              </a:rPr>
              <a:t> </a:t>
            </a:r>
          </a:p>
        </p:txBody>
      </p:sp>
      <p:sp>
        <p:nvSpPr>
          <p:cNvPr id="4" name="Rectangle 3">
            <a:extLst>
              <a:ext uri="{FF2B5EF4-FFF2-40B4-BE49-F238E27FC236}">
                <a16:creationId xmlns:a16="http://schemas.microsoft.com/office/drawing/2014/main" id="{5826AE8B-1593-48F8-A67C-4FCAA7860DC1}"/>
              </a:ext>
            </a:extLst>
          </p:cNvPr>
          <p:cNvSpPr/>
          <p:nvPr/>
        </p:nvSpPr>
        <p:spPr>
          <a:xfrm>
            <a:off x="0" y="6307574"/>
            <a:ext cx="10820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16AAE6-D2ED-47AE-A978-E00BDBF2324D}"/>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Housing Resources</a:t>
            </a:r>
          </a:p>
        </p:txBody>
      </p:sp>
      <p:pic>
        <p:nvPicPr>
          <p:cNvPr id="7" name="Picture 6">
            <a:extLst>
              <a:ext uri="{FF2B5EF4-FFF2-40B4-BE49-F238E27FC236}">
                <a16:creationId xmlns:a16="http://schemas.microsoft.com/office/drawing/2014/main" id="{1B75060C-BC55-4967-BC4F-76B9C7C15A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687" y="-894"/>
            <a:ext cx="2599755" cy="1362317"/>
          </a:xfrm>
          <a:prstGeom prst="rect">
            <a:avLst/>
          </a:prstGeom>
        </p:spPr>
      </p:pic>
    </p:spTree>
    <p:extLst>
      <p:ext uri="{BB962C8B-B14F-4D97-AF65-F5344CB8AC3E}">
        <p14:creationId xmlns:p14="http://schemas.microsoft.com/office/powerpoint/2010/main" val="5218828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554E6B5-98B5-416B-9037-DAFE7C3EB7B2}"/>
              </a:ext>
            </a:extLst>
          </p:cNvPr>
          <p:cNvSpPr txBox="1">
            <a:spLocks/>
          </p:cNvSpPr>
          <p:nvPr/>
        </p:nvSpPr>
        <p:spPr>
          <a:xfrm>
            <a:off x="0" y="44824"/>
            <a:ext cx="12192000" cy="2535816"/>
          </a:xfrm>
          <a:prstGeom prst="rect">
            <a:avLst/>
          </a:prstGeom>
          <a:solidFill>
            <a:srgbClr val="FFFFFF"/>
          </a:solidFill>
        </p:spPr>
        <p:txBody>
          <a:bodyPr vert="horz" lIns="91440" tIns="45720" rIns="91440" bIns="45720" rtlCol="0" anchor="ctr">
            <a:normAutofit/>
          </a:bodyPr>
          <a:lstStyle>
            <a:lvl1pPr algn="l"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rgbClr val="92D050"/>
                </a:solidFill>
                <a:effectLst/>
                <a:uLnTx/>
                <a:uFillTx/>
                <a:latin typeface="Montserrat" panose="00000500000000000000" pitchFamily="50" charset="0"/>
                <a:ea typeface="+mj-ea"/>
                <a:cs typeface="+mj-cs"/>
              </a:rPr>
              <a:t>Questions or concerns?</a:t>
            </a:r>
            <a:br>
              <a:rPr kumimoji="0" lang="en-US" b="1" i="0" u="none" strike="noStrike" kern="1200" cap="all" spc="0" normalizeH="0" baseline="0" noProof="0" dirty="0">
                <a:ln>
                  <a:noFill/>
                </a:ln>
                <a:solidFill>
                  <a:srgbClr val="92D050"/>
                </a:solidFill>
                <a:effectLst/>
                <a:uLnTx/>
                <a:uFillTx/>
                <a:latin typeface="Montserrat" panose="00000500000000000000" pitchFamily="50" charset="0"/>
                <a:ea typeface="+mj-ea"/>
                <a:cs typeface="+mj-cs"/>
              </a:rPr>
            </a:br>
            <a:endParaRPr kumimoji="0" lang="en-US" b="1" i="0" u="none" strike="noStrike" kern="1200" cap="all" spc="0" normalizeH="0" baseline="0" noProof="0" dirty="0">
              <a:ln>
                <a:noFill/>
              </a:ln>
              <a:solidFill>
                <a:srgbClr val="92D050"/>
              </a:solidFill>
              <a:effectLst/>
              <a:uLnTx/>
              <a:uFillTx/>
              <a:latin typeface="Montserrat" panose="00000500000000000000" pitchFamily="50" charset="0"/>
              <a:ea typeface="+mj-ea"/>
              <a:cs typeface="+mj-cs"/>
            </a:endParaRPr>
          </a:p>
        </p:txBody>
      </p:sp>
      <p:pic>
        <p:nvPicPr>
          <p:cNvPr id="10" name="Picture 9">
            <a:extLst>
              <a:ext uri="{FF2B5EF4-FFF2-40B4-BE49-F238E27FC236}">
                <a16:creationId xmlns:a16="http://schemas.microsoft.com/office/drawing/2014/main" id="{3F2FB578-A7C9-4086-AE2C-3F27FB017C23}"/>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2346960" y="1776587"/>
            <a:ext cx="3009329" cy="3544958"/>
          </a:xfrm>
          <a:prstGeom prst="rect">
            <a:avLst/>
          </a:prstGeom>
        </p:spPr>
      </p:pic>
      <p:sp>
        <p:nvSpPr>
          <p:cNvPr id="13" name="Content Placeholder 2">
            <a:extLst>
              <a:ext uri="{FF2B5EF4-FFF2-40B4-BE49-F238E27FC236}">
                <a16:creationId xmlns:a16="http://schemas.microsoft.com/office/drawing/2014/main" id="{0F471172-2C92-44B8-B6E9-FA489BD3FC4C}"/>
              </a:ext>
            </a:extLst>
          </p:cNvPr>
          <p:cNvSpPr txBox="1">
            <a:spLocks/>
          </p:cNvSpPr>
          <p:nvPr/>
        </p:nvSpPr>
        <p:spPr>
          <a:xfrm>
            <a:off x="5593554" y="3271226"/>
            <a:ext cx="4251486" cy="1361735"/>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None/>
              <a:tabLst/>
              <a:defRPr/>
            </a:pPr>
            <a:r>
              <a:rPr lang="en-US" sz="2000" b="1" dirty="0">
                <a:solidFill>
                  <a:srgbClr val="000000"/>
                </a:solidFill>
              </a:rPr>
              <a:t>Cherith Belmont</a:t>
            </a:r>
          </a:p>
          <a:p>
            <a:pPr marL="0" marR="0" lvl="0" indent="0" algn="ctr" defTabSz="914400" rtl="0" eaLnBrk="1" fontAlgn="auto" latinLnBrk="0" hangingPunct="1">
              <a:lnSpc>
                <a:spcPct val="100000"/>
              </a:lnSpc>
              <a:spcBef>
                <a:spcPct val="20000"/>
              </a:spcBef>
              <a:spcAft>
                <a:spcPts val="0"/>
              </a:spcAft>
              <a:buClr>
                <a:srgbClr val="FF3399"/>
              </a:buClr>
              <a:buSzTx/>
              <a:buNone/>
              <a:tabLst/>
              <a:defRPr/>
            </a:pPr>
            <a:r>
              <a:rPr lang="en-US" sz="2000" dirty="0">
                <a:solidFill>
                  <a:srgbClr val="000000"/>
                </a:solidFill>
              </a:rPr>
              <a:t>Manager of Programs and Quality Improvement</a:t>
            </a:r>
          </a:p>
          <a:p>
            <a:pPr marL="0" marR="0" lvl="0" indent="0" algn="ctr" defTabSz="914400" rtl="0" eaLnBrk="1" fontAlgn="auto" latinLnBrk="0" hangingPunct="1">
              <a:lnSpc>
                <a:spcPct val="100000"/>
              </a:lnSpc>
              <a:spcBef>
                <a:spcPct val="20000"/>
              </a:spcBef>
              <a:spcAft>
                <a:spcPts val="0"/>
              </a:spcAft>
              <a:buClr>
                <a:srgbClr val="FF3399"/>
              </a:buClr>
              <a:buSzTx/>
              <a:buNone/>
              <a:tabLst/>
              <a:defRPr/>
            </a:pPr>
            <a:r>
              <a:rPr lang="en-US" sz="2000" dirty="0">
                <a:solidFill>
                  <a:srgbClr val="000000"/>
                </a:solidFill>
              </a:rPr>
              <a:t>cbelmonte@hstart.org  </a:t>
            </a: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p:txBody>
      </p:sp>
      <p:pic>
        <p:nvPicPr>
          <p:cNvPr id="16" name="Picture 15">
            <a:extLst>
              <a:ext uri="{FF2B5EF4-FFF2-40B4-BE49-F238E27FC236}">
                <a16:creationId xmlns:a16="http://schemas.microsoft.com/office/drawing/2014/main" id="{B3212FC7-2C1C-44A0-B18C-B70B774FF9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4109" y="2384219"/>
            <a:ext cx="3770376" cy="653327"/>
          </a:xfrm>
          <a:prstGeom prst="rect">
            <a:avLst/>
          </a:prstGeom>
        </p:spPr>
      </p:pic>
      <p:pic>
        <p:nvPicPr>
          <p:cNvPr id="18" name="Picture 17">
            <a:extLst>
              <a:ext uri="{FF2B5EF4-FFF2-40B4-BE49-F238E27FC236}">
                <a16:creationId xmlns:a16="http://schemas.microsoft.com/office/drawing/2014/main" id="{05BE974F-E902-4CDC-91BE-2988C9576E8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70939" y="5198858"/>
            <a:ext cx="2269324" cy="1512882"/>
          </a:xfrm>
          <a:prstGeom prst="rect">
            <a:avLst/>
          </a:prstGeom>
        </p:spPr>
      </p:pic>
      <p:sp>
        <p:nvSpPr>
          <p:cNvPr id="9" name="Rectangle 8">
            <a:extLst>
              <a:ext uri="{FF2B5EF4-FFF2-40B4-BE49-F238E27FC236}">
                <a16:creationId xmlns:a16="http://schemas.microsoft.com/office/drawing/2014/main" id="{5826AE8B-1593-48F8-A67C-4FCAA7860DC1}"/>
              </a:ext>
            </a:extLst>
          </p:cNvPr>
          <p:cNvSpPr/>
          <p:nvPr/>
        </p:nvSpPr>
        <p:spPr>
          <a:xfrm>
            <a:off x="0" y="6307574"/>
            <a:ext cx="10439400" cy="3218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p:cNvSpPr/>
          <p:nvPr/>
        </p:nvSpPr>
        <p:spPr>
          <a:xfrm>
            <a:off x="609600" y="6314105"/>
            <a:ext cx="2528256" cy="369332"/>
          </a:xfrm>
          <a:prstGeom prst="rect">
            <a:avLst/>
          </a:prstGeom>
        </p:spPr>
        <p:txBody>
          <a:bodyPr wrap="none">
            <a:spAutoFit/>
          </a:bodyPr>
          <a:lstStyle/>
          <a:p>
            <a:r>
              <a:rPr lang="en-US" b="1" dirty="0">
                <a:solidFill>
                  <a:schemeClr val="bg1"/>
                </a:solidFill>
                <a:latin typeface="Montserrat Medium" panose="00000600000000000000" pitchFamily="50" charset="0"/>
              </a:rPr>
              <a:t>Housing Resources</a:t>
            </a:r>
          </a:p>
        </p:txBody>
      </p:sp>
    </p:spTree>
    <p:extLst>
      <p:ext uri="{BB962C8B-B14F-4D97-AF65-F5344CB8AC3E}">
        <p14:creationId xmlns:p14="http://schemas.microsoft.com/office/powerpoint/2010/main" val="160771557"/>
      </p:ext>
    </p:extLst>
  </p:cSld>
  <p:clrMapOvr>
    <a:masterClrMapping/>
  </p:clrMapOvr>
</p:sld>
</file>

<file path=ppt/theme/theme1.xml><?xml version="1.0" encoding="utf-8"?>
<a:theme xmlns:a="http://schemas.openxmlformats.org/drawingml/2006/main" name="Office Theme">
  <a:themeElements>
    <a:clrScheme name="Custom 3">
      <a:dk1>
        <a:srgbClr val="000000"/>
      </a:dk1>
      <a:lt1>
        <a:sysClr val="window" lastClr="FFFFFF"/>
      </a:lt1>
      <a:dk2>
        <a:srgbClr val="222A35"/>
      </a:dk2>
      <a:lt2>
        <a:srgbClr val="FFFFFF"/>
      </a:lt2>
      <a:accent1>
        <a:srgbClr val="E500AC"/>
      </a:accent1>
      <a:accent2>
        <a:srgbClr val="92D050"/>
      </a:accent2>
      <a:accent3>
        <a:srgbClr val="9933FF"/>
      </a:accent3>
      <a:accent4>
        <a:srgbClr val="00B0F0"/>
      </a:accent4>
      <a:accent5>
        <a:srgbClr val="FF8265"/>
      </a:accent5>
      <a:accent6>
        <a:srgbClr val="C64847"/>
      </a:accent6>
      <a:hlink>
        <a:srgbClr val="168BBA"/>
      </a:hlink>
      <a:folHlink>
        <a:srgbClr val="680000"/>
      </a:folHlink>
    </a:clrScheme>
    <a:fontScheme name="HSC Fonts">
      <a:majorFont>
        <a:latin typeface="Androgyne"/>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E76E5DBC4C5D4A8A75E30DF9DA1019" ma:contentTypeVersion="4" ma:contentTypeDescription="Create a new document." ma:contentTypeScope="" ma:versionID="b20b4b38399640d4a677d824016c6492">
  <xsd:schema xmlns:xsd="http://www.w3.org/2001/XMLSchema" xmlns:xs="http://www.w3.org/2001/XMLSchema" xmlns:p="http://schemas.microsoft.com/office/2006/metadata/properties" xmlns:ns2="a5d1aa24-070a-4a7f-a71d-dffe3c7e229c" targetNamespace="http://schemas.microsoft.com/office/2006/metadata/properties" ma:root="true" ma:fieldsID="322cd0b556fc07dd40642b39dacc7ea2" ns2:_="">
    <xsd:import namespace="a5d1aa24-070a-4a7f-a71d-dffe3c7e229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d1aa24-070a-4a7f-a71d-dffe3c7e22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D258BA-CE26-4AB1-A6A2-4847EDE1F4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d1aa24-070a-4a7f-a71d-dffe3c7e22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F403CC1-32A1-44F3-8EC0-FB37A8776E05}">
  <ds:schemaRefs>
    <ds:schemaRef ds:uri="http://schemas.microsoft.com/sharepoint/v3/contenttype/forms"/>
  </ds:schemaRefs>
</ds:datastoreItem>
</file>

<file path=customXml/itemProps3.xml><?xml version="1.0" encoding="utf-8"?>
<ds:datastoreItem xmlns:ds="http://schemas.openxmlformats.org/officeDocument/2006/customXml" ds:itemID="{E9B0539F-1FE3-42EE-83C9-A596BF2A872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1617</TotalTime>
  <Words>3313</Words>
  <Application>Microsoft Office PowerPoint</Application>
  <PresentationFormat>Widescreen</PresentationFormat>
  <Paragraphs>601</Paragraphs>
  <Slides>36</Slides>
  <Notes>26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Housing Resources</vt:lpstr>
      <vt:lpstr> </vt:lpstr>
      <vt:lpstr> </vt:lpstr>
      <vt:lpstr> </vt:lpstr>
      <vt:lpstr> </vt:lpstr>
      <vt:lpstr>Emergency Shelters </vt:lpstr>
      <vt:lpstr> </vt:lpstr>
      <vt:lpstr>PowerPoint Presentation</vt:lpstr>
      <vt:lpstr> </vt:lpstr>
      <vt:lpstr> </vt:lpstr>
      <vt:lpstr> </vt:lpstr>
      <vt:lpstr> </vt:lpstr>
      <vt:lpstr>Affordable housing</vt:lpstr>
      <vt:lpstr> </vt:lpstr>
      <vt:lpstr> </vt:lpstr>
      <vt:lpstr> </vt:lpstr>
      <vt:lpstr> </vt:lpstr>
      <vt:lpstr>  </vt:lpstr>
      <vt:lpstr>  </vt:lpstr>
      <vt:lpstr> </vt:lpstr>
      <vt:lpstr> </vt:lpstr>
      <vt:lpstr>Financial Resources</vt:lpstr>
      <vt:lpstr> </vt:lpstr>
      <vt:lpstr> </vt:lpstr>
      <vt:lpstr> </vt:lpstr>
      <vt:lpstr> </vt:lpstr>
      <vt:lpstr> </vt:lpstr>
      <vt:lpstr>PowerPoint Presentation</vt:lpstr>
      <vt:lpstr> </vt:lpstr>
      <vt:lpstr> </vt:lpstr>
      <vt:lpstr>Resource Directory</vt:lpstr>
      <vt:lpstr> </vt:lpstr>
      <vt:lpstr> </vt:lpstr>
      <vt:lpstr> </vt:lpstr>
      <vt:lpstr> </vt:lpstr>
      <vt:lpstr>PowerPoint Presentation</vt:lpstr>
    </vt:vector>
  </TitlesOfParts>
  <Company>University of Florida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scox</dc:creator>
  <cp:lastModifiedBy>Cherith Belmonte</cp:lastModifiedBy>
  <cp:revision>172</cp:revision>
  <dcterms:created xsi:type="dcterms:W3CDTF">2010-11-04T16:23:24Z</dcterms:created>
  <dcterms:modified xsi:type="dcterms:W3CDTF">2024-09-04T13:05:31Z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0x010100D9E76E5DBC4C5D4A8A75E30DF9DA1019</vt:lpwstr>
  </property>
</Properties>
</file>